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cesca" initials="F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F0000"/>
    <a:srgbClr val="47DC57"/>
    <a:srgbClr val="CC3399"/>
    <a:srgbClr val="008000"/>
    <a:srgbClr val="F79646"/>
    <a:srgbClr val="EEEF46"/>
    <a:srgbClr val="8DE646"/>
    <a:srgbClr val="49D1A3"/>
    <a:srgbClr val="4BAC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2571" autoAdjust="0"/>
  </p:normalViewPr>
  <p:slideViewPr>
    <p:cSldViewPr>
      <p:cViewPr>
        <p:scale>
          <a:sx n="115" d="100"/>
          <a:sy n="115" d="100"/>
        </p:scale>
        <p:origin x="-15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61B415-26A3-439C-A4E7-7D8F0C84FEA1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D4592D64-BACB-413C-906D-48455B79CF1F}">
      <dgm:prSet phldrT="[Testo]"/>
      <dgm:spPr/>
      <dgm:t>
        <a:bodyPr/>
        <a:lstStyle/>
        <a:p>
          <a:r>
            <a:rPr lang="it-IT" dirty="0" smtClean="0"/>
            <a:t>Impresa</a:t>
          </a:r>
          <a:endParaRPr lang="it-IT" dirty="0"/>
        </a:p>
      </dgm:t>
    </dgm:pt>
    <dgm:pt modelId="{C5794338-0F96-4347-9786-D7B6A2C5A537}" type="parTrans" cxnId="{9930746C-043C-482C-86CE-0B308C2AFF98}">
      <dgm:prSet/>
      <dgm:spPr/>
      <dgm:t>
        <a:bodyPr/>
        <a:lstStyle/>
        <a:p>
          <a:endParaRPr lang="it-IT"/>
        </a:p>
      </dgm:t>
    </dgm:pt>
    <dgm:pt modelId="{8F1F5A38-5AFC-45B6-AAD9-6813A4BF997F}" type="sibTrans" cxnId="{9930746C-043C-482C-86CE-0B308C2AFF98}">
      <dgm:prSet/>
      <dgm:spPr/>
      <dgm:t>
        <a:bodyPr/>
        <a:lstStyle/>
        <a:p>
          <a:endParaRPr lang="it-IT"/>
        </a:p>
      </dgm:t>
    </dgm:pt>
    <dgm:pt modelId="{953F754A-C820-4F58-B3F9-B2C79B5DAED5}">
      <dgm:prSet phldrT="[Testo]"/>
      <dgm:spPr/>
      <dgm:t>
        <a:bodyPr/>
        <a:lstStyle/>
        <a:p>
          <a:r>
            <a:rPr lang="it-IT" dirty="0" smtClean="0"/>
            <a:t>Ambiente istituzionale legislativo</a:t>
          </a:r>
          <a:endParaRPr lang="it-IT" dirty="0"/>
        </a:p>
      </dgm:t>
    </dgm:pt>
    <dgm:pt modelId="{06A6BCFD-4EA7-4068-AC78-606BF8B14FD0}" type="parTrans" cxnId="{048AA981-EC50-405C-802D-954AC68C4D8F}">
      <dgm:prSet/>
      <dgm:spPr/>
      <dgm:t>
        <a:bodyPr/>
        <a:lstStyle/>
        <a:p>
          <a:endParaRPr lang="it-IT"/>
        </a:p>
      </dgm:t>
    </dgm:pt>
    <dgm:pt modelId="{B8DC0861-2CB9-4FD3-B999-EB33C63567AE}" type="sibTrans" cxnId="{048AA981-EC50-405C-802D-954AC68C4D8F}">
      <dgm:prSet/>
      <dgm:spPr/>
      <dgm:t>
        <a:bodyPr/>
        <a:lstStyle/>
        <a:p>
          <a:endParaRPr lang="it-IT"/>
        </a:p>
      </dgm:t>
    </dgm:pt>
    <dgm:pt modelId="{5C4ECB36-C1F9-46C6-8301-128B61001778}">
      <dgm:prSet phldrT="[Testo]"/>
      <dgm:spPr/>
      <dgm:t>
        <a:bodyPr/>
        <a:lstStyle/>
        <a:p>
          <a:r>
            <a:rPr lang="it-IT" dirty="0" smtClean="0"/>
            <a:t>Ambiente culturale tecnologico</a:t>
          </a:r>
          <a:endParaRPr lang="it-IT" dirty="0"/>
        </a:p>
      </dgm:t>
    </dgm:pt>
    <dgm:pt modelId="{6FE1C237-F246-4D57-AFC4-B45987FB02C8}" type="parTrans" cxnId="{04CA2663-FF4B-4DD2-847D-B197F2B5DD78}">
      <dgm:prSet/>
      <dgm:spPr/>
      <dgm:t>
        <a:bodyPr/>
        <a:lstStyle/>
        <a:p>
          <a:endParaRPr lang="it-IT"/>
        </a:p>
      </dgm:t>
    </dgm:pt>
    <dgm:pt modelId="{8F0A28D7-2AC2-4A25-A431-20FB9B349D51}" type="sibTrans" cxnId="{04CA2663-FF4B-4DD2-847D-B197F2B5DD78}">
      <dgm:prSet/>
      <dgm:spPr/>
      <dgm:t>
        <a:bodyPr/>
        <a:lstStyle/>
        <a:p>
          <a:endParaRPr lang="it-IT"/>
        </a:p>
      </dgm:t>
    </dgm:pt>
    <dgm:pt modelId="{78CBD1D4-BFAB-4A8F-B564-58FA3C7A40C4}">
      <dgm:prSet phldrT="[Testo]"/>
      <dgm:spPr/>
      <dgm:t>
        <a:bodyPr/>
        <a:lstStyle/>
        <a:p>
          <a:r>
            <a:rPr lang="it-IT" dirty="0" smtClean="0"/>
            <a:t>Ambiente economico</a:t>
          </a:r>
          <a:endParaRPr lang="it-IT" dirty="0"/>
        </a:p>
      </dgm:t>
    </dgm:pt>
    <dgm:pt modelId="{4A61128B-3AC3-4FFF-BFE9-ED293F51399A}" type="parTrans" cxnId="{26413909-65B7-4388-909A-E4E4919A9CFC}">
      <dgm:prSet/>
      <dgm:spPr/>
      <dgm:t>
        <a:bodyPr/>
        <a:lstStyle/>
        <a:p>
          <a:endParaRPr lang="it-IT"/>
        </a:p>
      </dgm:t>
    </dgm:pt>
    <dgm:pt modelId="{71A5AA2C-BEF9-417B-BE1B-25C679F4A589}" type="sibTrans" cxnId="{26413909-65B7-4388-909A-E4E4919A9CFC}">
      <dgm:prSet/>
      <dgm:spPr/>
      <dgm:t>
        <a:bodyPr/>
        <a:lstStyle/>
        <a:p>
          <a:endParaRPr lang="it-IT"/>
        </a:p>
      </dgm:t>
    </dgm:pt>
    <dgm:pt modelId="{631EB90A-2E21-411E-B5EA-9A5C0B87B44A}">
      <dgm:prSet phldrT="[Testo]"/>
      <dgm:spPr/>
      <dgm:t>
        <a:bodyPr/>
        <a:lstStyle/>
        <a:p>
          <a:r>
            <a:rPr lang="it-IT" dirty="0" smtClean="0"/>
            <a:t>Ambiente demografico sociale</a:t>
          </a:r>
          <a:endParaRPr lang="it-IT" dirty="0"/>
        </a:p>
      </dgm:t>
    </dgm:pt>
    <dgm:pt modelId="{9A2471EA-0638-4B29-8C29-779859C40D28}" type="parTrans" cxnId="{7914AB6E-3000-4FCC-9A2E-F1FC3B826188}">
      <dgm:prSet/>
      <dgm:spPr/>
      <dgm:t>
        <a:bodyPr/>
        <a:lstStyle/>
        <a:p>
          <a:endParaRPr lang="it-IT"/>
        </a:p>
      </dgm:t>
    </dgm:pt>
    <dgm:pt modelId="{0B5C6E93-9E2B-4583-A770-AD1645793EAC}" type="sibTrans" cxnId="{7914AB6E-3000-4FCC-9A2E-F1FC3B826188}">
      <dgm:prSet/>
      <dgm:spPr/>
      <dgm:t>
        <a:bodyPr/>
        <a:lstStyle/>
        <a:p>
          <a:endParaRPr lang="it-IT"/>
        </a:p>
      </dgm:t>
    </dgm:pt>
    <dgm:pt modelId="{D6632D6D-6FC6-427D-AE11-105DE6075983}" type="pres">
      <dgm:prSet presAssocID="{B361B415-26A3-439C-A4E7-7D8F0C84FEA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A12E3FE-D66E-412A-AFD0-95DC6049C9AB}" type="pres">
      <dgm:prSet presAssocID="{D4592D64-BACB-413C-906D-48455B79CF1F}" presName="centerShape" presStyleLbl="node0" presStyleIdx="0" presStyleCnt="1"/>
      <dgm:spPr/>
    </dgm:pt>
    <dgm:pt modelId="{7D9B7F06-883F-457C-8D9E-A14A0C0AB105}" type="pres">
      <dgm:prSet presAssocID="{06A6BCFD-4EA7-4068-AC78-606BF8B14FD0}" presName="Name9" presStyleLbl="parChTrans1D2" presStyleIdx="0" presStyleCnt="4"/>
      <dgm:spPr/>
    </dgm:pt>
    <dgm:pt modelId="{2555509F-30FF-4629-B49A-023381A7B2A9}" type="pres">
      <dgm:prSet presAssocID="{06A6BCFD-4EA7-4068-AC78-606BF8B14FD0}" presName="connTx" presStyleLbl="parChTrans1D2" presStyleIdx="0" presStyleCnt="4"/>
      <dgm:spPr/>
    </dgm:pt>
    <dgm:pt modelId="{3CFE0B58-CCEE-4458-9285-7869C55B7D05}" type="pres">
      <dgm:prSet presAssocID="{953F754A-C820-4F58-B3F9-B2C79B5DAED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6629BC7-B982-45B1-A1E7-3B109C9EB48F}" type="pres">
      <dgm:prSet presAssocID="{6FE1C237-F246-4D57-AFC4-B45987FB02C8}" presName="Name9" presStyleLbl="parChTrans1D2" presStyleIdx="1" presStyleCnt="4"/>
      <dgm:spPr/>
    </dgm:pt>
    <dgm:pt modelId="{79DEC8E1-EC87-4BCA-90F5-1CE74E2C0D1A}" type="pres">
      <dgm:prSet presAssocID="{6FE1C237-F246-4D57-AFC4-B45987FB02C8}" presName="connTx" presStyleLbl="parChTrans1D2" presStyleIdx="1" presStyleCnt="4"/>
      <dgm:spPr/>
    </dgm:pt>
    <dgm:pt modelId="{E3075E2F-FBD9-4DF4-ACA5-546D4C7C3B22}" type="pres">
      <dgm:prSet presAssocID="{5C4ECB36-C1F9-46C6-8301-128B61001778}" presName="node" presStyleLbl="node1" presStyleIdx="1" presStyleCnt="4">
        <dgm:presLayoutVars>
          <dgm:bulletEnabled val="1"/>
        </dgm:presLayoutVars>
      </dgm:prSet>
      <dgm:spPr/>
    </dgm:pt>
    <dgm:pt modelId="{68E4988F-61FF-4E8F-B149-872BD220000E}" type="pres">
      <dgm:prSet presAssocID="{4A61128B-3AC3-4FFF-BFE9-ED293F51399A}" presName="Name9" presStyleLbl="parChTrans1D2" presStyleIdx="2" presStyleCnt="4"/>
      <dgm:spPr/>
    </dgm:pt>
    <dgm:pt modelId="{83045458-3255-4FBC-9022-FA961C3F4F7A}" type="pres">
      <dgm:prSet presAssocID="{4A61128B-3AC3-4FFF-BFE9-ED293F51399A}" presName="connTx" presStyleLbl="parChTrans1D2" presStyleIdx="2" presStyleCnt="4"/>
      <dgm:spPr/>
    </dgm:pt>
    <dgm:pt modelId="{3F4E3191-691C-4FE6-A205-7C1E7E475DF4}" type="pres">
      <dgm:prSet presAssocID="{78CBD1D4-BFAB-4A8F-B564-58FA3C7A40C4}" presName="node" presStyleLbl="node1" presStyleIdx="2" presStyleCnt="4">
        <dgm:presLayoutVars>
          <dgm:bulletEnabled val="1"/>
        </dgm:presLayoutVars>
      </dgm:prSet>
      <dgm:spPr/>
    </dgm:pt>
    <dgm:pt modelId="{3B1543DB-0C5F-482B-8295-A63A4E7B7EEB}" type="pres">
      <dgm:prSet presAssocID="{9A2471EA-0638-4B29-8C29-779859C40D28}" presName="Name9" presStyleLbl="parChTrans1D2" presStyleIdx="3" presStyleCnt="4"/>
      <dgm:spPr/>
    </dgm:pt>
    <dgm:pt modelId="{99C0EF8A-FF17-475D-8519-1D5B63D5AE45}" type="pres">
      <dgm:prSet presAssocID="{9A2471EA-0638-4B29-8C29-779859C40D28}" presName="connTx" presStyleLbl="parChTrans1D2" presStyleIdx="3" presStyleCnt="4"/>
      <dgm:spPr/>
    </dgm:pt>
    <dgm:pt modelId="{BF0E8B4B-0A26-4E66-82B2-2DF735C44EBA}" type="pres">
      <dgm:prSet presAssocID="{631EB90A-2E21-411E-B5EA-9A5C0B87B44A}" presName="node" presStyleLbl="node1" presStyleIdx="3" presStyleCnt="4">
        <dgm:presLayoutVars>
          <dgm:bulletEnabled val="1"/>
        </dgm:presLayoutVars>
      </dgm:prSet>
      <dgm:spPr/>
    </dgm:pt>
  </dgm:ptLst>
  <dgm:cxnLst>
    <dgm:cxn modelId="{9930746C-043C-482C-86CE-0B308C2AFF98}" srcId="{B361B415-26A3-439C-A4E7-7D8F0C84FEA1}" destId="{D4592D64-BACB-413C-906D-48455B79CF1F}" srcOrd="0" destOrd="0" parTransId="{C5794338-0F96-4347-9786-D7B6A2C5A537}" sibTransId="{8F1F5A38-5AFC-45B6-AAD9-6813A4BF997F}"/>
    <dgm:cxn modelId="{048AA981-EC50-405C-802D-954AC68C4D8F}" srcId="{D4592D64-BACB-413C-906D-48455B79CF1F}" destId="{953F754A-C820-4F58-B3F9-B2C79B5DAED5}" srcOrd="0" destOrd="0" parTransId="{06A6BCFD-4EA7-4068-AC78-606BF8B14FD0}" sibTransId="{B8DC0861-2CB9-4FD3-B999-EB33C63567AE}"/>
    <dgm:cxn modelId="{A8997AFF-7EE4-4E6A-990B-C8D0CECBB9FD}" type="presOf" srcId="{06A6BCFD-4EA7-4068-AC78-606BF8B14FD0}" destId="{2555509F-30FF-4629-B49A-023381A7B2A9}" srcOrd="1" destOrd="0" presId="urn:microsoft.com/office/officeart/2005/8/layout/radial1"/>
    <dgm:cxn modelId="{E74B34CF-EF18-4BAA-A385-5627298E60AD}" type="presOf" srcId="{D4592D64-BACB-413C-906D-48455B79CF1F}" destId="{4A12E3FE-D66E-412A-AFD0-95DC6049C9AB}" srcOrd="0" destOrd="0" presId="urn:microsoft.com/office/officeart/2005/8/layout/radial1"/>
    <dgm:cxn modelId="{3184AE90-A095-4D7C-9988-08E8360D699F}" type="presOf" srcId="{4A61128B-3AC3-4FFF-BFE9-ED293F51399A}" destId="{83045458-3255-4FBC-9022-FA961C3F4F7A}" srcOrd="1" destOrd="0" presId="urn:microsoft.com/office/officeart/2005/8/layout/radial1"/>
    <dgm:cxn modelId="{F59075DC-FEE2-498B-8839-32DE37A9A853}" type="presOf" srcId="{953F754A-C820-4F58-B3F9-B2C79B5DAED5}" destId="{3CFE0B58-CCEE-4458-9285-7869C55B7D05}" srcOrd="0" destOrd="0" presId="urn:microsoft.com/office/officeart/2005/8/layout/radial1"/>
    <dgm:cxn modelId="{26413909-65B7-4388-909A-E4E4919A9CFC}" srcId="{D4592D64-BACB-413C-906D-48455B79CF1F}" destId="{78CBD1D4-BFAB-4A8F-B564-58FA3C7A40C4}" srcOrd="2" destOrd="0" parTransId="{4A61128B-3AC3-4FFF-BFE9-ED293F51399A}" sibTransId="{71A5AA2C-BEF9-417B-BE1B-25C679F4A589}"/>
    <dgm:cxn modelId="{5C016F20-ECC8-4443-BAEA-59F5759316F8}" type="presOf" srcId="{78CBD1D4-BFAB-4A8F-B564-58FA3C7A40C4}" destId="{3F4E3191-691C-4FE6-A205-7C1E7E475DF4}" srcOrd="0" destOrd="0" presId="urn:microsoft.com/office/officeart/2005/8/layout/radial1"/>
    <dgm:cxn modelId="{04CA2663-FF4B-4DD2-847D-B197F2B5DD78}" srcId="{D4592D64-BACB-413C-906D-48455B79CF1F}" destId="{5C4ECB36-C1F9-46C6-8301-128B61001778}" srcOrd="1" destOrd="0" parTransId="{6FE1C237-F246-4D57-AFC4-B45987FB02C8}" sibTransId="{8F0A28D7-2AC2-4A25-A431-20FB9B349D51}"/>
    <dgm:cxn modelId="{443C197C-0E0C-4D7E-8120-D9AD3D2393EA}" type="presOf" srcId="{9A2471EA-0638-4B29-8C29-779859C40D28}" destId="{99C0EF8A-FF17-475D-8519-1D5B63D5AE45}" srcOrd="1" destOrd="0" presId="urn:microsoft.com/office/officeart/2005/8/layout/radial1"/>
    <dgm:cxn modelId="{8C3FBCC8-45C6-4FF3-9AB2-B43B8094758D}" type="presOf" srcId="{6FE1C237-F246-4D57-AFC4-B45987FB02C8}" destId="{A6629BC7-B982-45B1-A1E7-3B109C9EB48F}" srcOrd="0" destOrd="0" presId="urn:microsoft.com/office/officeart/2005/8/layout/radial1"/>
    <dgm:cxn modelId="{F9807AA6-346E-432B-BC06-A2DFB43BEDC6}" type="presOf" srcId="{4A61128B-3AC3-4FFF-BFE9-ED293F51399A}" destId="{68E4988F-61FF-4E8F-B149-872BD220000E}" srcOrd="0" destOrd="0" presId="urn:microsoft.com/office/officeart/2005/8/layout/radial1"/>
    <dgm:cxn modelId="{2C9C7C36-C770-40E8-A7CA-8185C1FD7DE7}" type="presOf" srcId="{631EB90A-2E21-411E-B5EA-9A5C0B87B44A}" destId="{BF0E8B4B-0A26-4E66-82B2-2DF735C44EBA}" srcOrd="0" destOrd="0" presId="urn:microsoft.com/office/officeart/2005/8/layout/radial1"/>
    <dgm:cxn modelId="{B68A9E35-BB26-4E34-9545-5AC2786F70CE}" type="presOf" srcId="{6FE1C237-F246-4D57-AFC4-B45987FB02C8}" destId="{79DEC8E1-EC87-4BCA-90F5-1CE74E2C0D1A}" srcOrd="1" destOrd="0" presId="urn:microsoft.com/office/officeart/2005/8/layout/radial1"/>
    <dgm:cxn modelId="{9D98D070-21A7-4DF9-AEA1-6A7F7AC3BADA}" type="presOf" srcId="{06A6BCFD-4EA7-4068-AC78-606BF8B14FD0}" destId="{7D9B7F06-883F-457C-8D9E-A14A0C0AB105}" srcOrd="0" destOrd="0" presId="urn:microsoft.com/office/officeart/2005/8/layout/radial1"/>
    <dgm:cxn modelId="{3DF06113-43AA-4467-B75F-BE68C34C02C1}" type="presOf" srcId="{9A2471EA-0638-4B29-8C29-779859C40D28}" destId="{3B1543DB-0C5F-482B-8295-A63A4E7B7EEB}" srcOrd="0" destOrd="0" presId="urn:microsoft.com/office/officeart/2005/8/layout/radial1"/>
    <dgm:cxn modelId="{7914AB6E-3000-4FCC-9A2E-F1FC3B826188}" srcId="{D4592D64-BACB-413C-906D-48455B79CF1F}" destId="{631EB90A-2E21-411E-B5EA-9A5C0B87B44A}" srcOrd="3" destOrd="0" parTransId="{9A2471EA-0638-4B29-8C29-779859C40D28}" sibTransId="{0B5C6E93-9E2B-4583-A770-AD1645793EAC}"/>
    <dgm:cxn modelId="{32D01A86-CB59-4597-AE0C-5760CE3E4A07}" type="presOf" srcId="{B361B415-26A3-439C-A4E7-7D8F0C84FEA1}" destId="{D6632D6D-6FC6-427D-AE11-105DE6075983}" srcOrd="0" destOrd="0" presId="urn:microsoft.com/office/officeart/2005/8/layout/radial1"/>
    <dgm:cxn modelId="{CB810830-2491-4253-8B8B-4ECC323BF121}" type="presOf" srcId="{5C4ECB36-C1F9-46C6-8301-128B61001778}" destId="{E3075E2F-FBD9-4DF4-ACA5-546D4C7C3B22}" srcOrd="0" destOrd="0" presId="urn:microsoft.com/office/officeart/2005/8/layout/radial1"/>
    <dgm:cxn modelId="{829D2A37-F125-4A5C-89B6-948BF46C8BA4}" type="presParOf" srcId="{D6632D6D-6FC6-427D-AE11-105DE6075983}" destId="{4A12E3FE-D66E-412A-AFD0-95DC6049C9AB}" srcOrd="0" destOrd="0" presId="urn:microsoft.com/office/officeart/2005/8/layout/radial1"/>
    <dgm:cxn modelId="{9ADB72A0-2A95-4ADD-8B15-5BA88DE8197A}" type="presParOf" srcId="{D6632D6D-6FC6-427D-AE11-105DE6075983}" destId="{7D9B7F06-883F-457C-8D9E-A14A0C0AB105}" srcOrd="1" destOrd="0" presId="urn:microsoft.com/office/officeart/2005/8/layout/radial1"/>
    <dgm:cxn modelId="{94EB3736-54B9-4296-B8A2-F57808B312C8}" type="presParOf" srcId="{7D9B7F06-883F-457C-8D9E-A14A0C0AB105}" destId="{2555509F-30FF-4629-B49A-023381A7B2A9}" srcOrd="0" destOrd="0" presId="urn:microsoft.com/office/officeart/2005/8/layout/radial1"/>
    <dgm:cxn modelId="{FA4739C4-4D56-4779-856F-6744E743377A}" type="presParOf" srcId="{D6632D6D-6FC6-427D-AE11-105DE6075983}" destId="{3CFE0B58-CCEE-4458-9285-7869C55B7D05}" srcOrd="2" destOrd="0" presId="urn:microsoft.com/office/officeart/2005/8/layout/radial1"/>
    <dgm:cxn modelId="{68199F72-D9EE-4BC3-AC54-5B71FA7702B7}" type="presParOf" srcId="{D6632D6D-6FC6-427D-AE11-105DE6075983}" destId="{A6629BC7-B982-45B1-A1E7-3B109C9EB48F}" srcOrd="3" destOrd="0" presId="urn:microsoft.com/office/officeart/2005/8/layout/radial1"/>
    <dgm:cxn modelId="{8AE1BE29-4376-43E4-BC56-55EA0C1AE5EA}" type="presParOf" srcId="{A6629BC7-B982-45B1-A1E7-3B109C9EB48F}" destId="{79DEC8E1-EC87-4BCA-90F5-1CE74E2C0D1A}" srcOrd="0" destOrd="0" presId="urn:microsoft.com/office/officeart/2005/8/layout/radial1"/>
    <dgm:cxn modelId="{A3B21261-D2C0-47CC-BC22-AF3FB8DF06DD}" type="presParOf" srcId="{D6632D6D-6FC6-427D-AE11-105DE6075983}" destId="{E3075E2F-FBD9-4DF4-ACA5-546D4C7C3B22}" srcOrd="4" destOrd="0" presId="urn:microsoft.com/office/officeart/2005/8/layout/radial1"/>
    <dgm:cxn modelId="{919A3806-3510-4632-9D9A-FA4419F60F35}" type="presParOf" srcId="{D6632D6D-6FC6-427D-AE11-105DE6075983}" destId="{68E4988F-61FF-4E8F-B149-872BD220000E}" srcOrd="5" destOrd="0" presId="urn:microsoft.com/office/officeart/2005/8/layout/radial1"/>
    <dgm:cxn modelId="{BF6D9357-AA0C-4132-8342-C17EB032CD60}" type="presParOf" srcId="{68E4988F-61FF-4E8F-B149-872BD220000E}" destId="{83045458-3255-4FBC-9022-FA961C3F4F7A}" srcOrd="0" destOrd="0" presId="urn:microsoft.com/office/officeart/2005/8/layout/radial1"/>
    <dgm:cxn modelId="{F3F873BD-EE05-48E9-9F46-9994C915AC06}" type="presParOf" srcId="{D6632D6D-6FC6-427D-AE11-105DE6075983}" destId="{3F4E3191-691C-4FE6-A205-7C1E7E475DF4}" srcOrd="6" destOrd="0" presId="urn:microsoft.com/office/officeart/2005/8/layout/radial1"/>
    <dgm:cxn modelId="{B14E7249-2EFE-4DA7-8E1E-3C01276531F0}" type="presParOf" srcId="{D6632D6D-6FC6-427D-AE11-105DE6075983}" destId="{3B1543DB-0C5F-482B-8295-A63A4E7B7EEB}" srcOrd="7" destOrd="0" presId="urn:microsoft.com/office/officeart/2005/8/layout/radial1"/>
    <dgm:cxn modelId="{161A62D0-7933-47E8-AE1C-188488BC4B18}" type="presParOf" srcId="{3B1543DB-0C5F-482B-8295-A63A4E7B7EEB}" destId="{99C0EF8A-FF17-475D-8519-1D5B63D5AE45}" srcOrd="0" destOrd="0" presId="urn:microsoft.com/office/officeart/2005/8/layout/radial1"/>
    <dgm:cxn modelId="{D1133A47-C6C5-4875-8427-56ABE963D4D2}" type="presParOf" srcId="{D6632D6D-6FC6-427D-AE11-105DE6075983}" destId="{BF0E8B4B-0A26-4E66-82B2-2DF735C44EB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61B415-26A3-439C-A4E7-7D8F0C84FEA1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D4592D64-BACB-413C-906D-48455B79CF1F}">
      <dgm:prSet phldrT="[Testo]"/>
      <dgm:spPr/>
      <dgm:t>
        <a:bodyPr/>
        <a:lstStyle/>
        <a:p>
          <a:r>
            <a:rPr lang="it-IT" dirty="0" smtClean="0"/>
            <a:t>Impresa</a:t>
          </a:r>
          <a:endParaRPr lang="it-IT" dirty="0"/>
        </a:p>
      </dgm:t>
    </dgm:pt>
    <dgm:pt modelId="{C5794338-0F96-4347-9786-D7B6A2C5A537}" type="parTrans" cxnId="{9930746C-043C-482C-86CE-0B308C2AFF98}">
      <dgm:prSet/>
      <dgm:spPr/>
      <dgm:t>
        <a:bodyPr/>
        <a:lstStyle/>
        <a:p>
          <a:endParaRPr lang="it-IT"/>
        </a:p>
      </dgm:t>
    </dgm:pt>
    <dgm:pt modelId="{8F1F5A38-5AFC-45B6-AAD9-6813A4BF997F}" type="sibTrans" cxnId="{9930746C-043C-482C-86CE-0B308C2AFF98}">
      <dgm:prSet/>
      <dgm:spPr/>
      <dgm:t>
        <a:bodyPr/>
        <a:lstStyle/>
        <a:p>
          <a:endParaRPr lang="it-IT"/>
        </a:p>
      </dgm:t>
    </dgm:pt>
    <dgm:pt modelId="{953F754A-C820-4F58-B3F9-B2C79B5DAED5}">
      <dgm:prSet phldrT="[Testo]"/>
      <dgm:spPr/>
      <dgm:t>
        <a:bodyPr/>
        <a:lstStyle/>
        <a:p>
          <a:r>
            <a:rPr lang="it-IT" dirty="0" smtClean="0"/>
            <a:t>Mercato di vendita</a:t>
          </a:r>
          <a:endParaRPr lang="it-IT" dirty="0"/>
        </a:p>
      </dgm:t>
    </dgm:pt>
    <dgm:pt modelId="{06A6BCFD-4EA7-4068-AC78-606BF8B14FD0}" type="parTrans" cxnId="{048AA981-EC50-405C-802D-954AC68C4D8F}">
      <dgm:prSet/>
      <dgm:spPr/>
      <dgm:t>
        <a:bodyPr/>
        <a:lstStyle/>
        <a:p>
          <a:endParaRPr lang="it-IT"/>
        </a:p>
      </dgm:t>
    </dgm:pt>
    <dgm:pt modelId="{B8DC0861-2CB9-4FD3-B999-EB33C63567AE}" type="sibTrans" cxnId="{048AA981-EC50-405C-802D-954AC68C4D8F}">
      <dgm:prSet/>
      <dgm:spPr/>
      <dgm:t>
        <a:bodyPr/>
        <a:lstStyle/>
        <a:p>
          <a:endParaRPr lang="it-IT"/>
        </a:p>
      </dgm:t>
    </dgm:pt>
    <dgm:pt modelId="{5C4ECB36-C1F9-46C6-8301-128B61001778}">
      <dgm:prSet phldrT="[Testo]"/>
      <dgm:spPr/>
      <dgm:t>
        <a:bodyPr/>
        <a:lstStyle/>
        <a:p>
          <a:r>
            <a:rPr lang="it-IT" dirty="0" smtClean="0"/>
            <a:t>Mercato finanziario</a:t>
          </a:r>
          <a:endParaRPr lang="it-IT" dirty="0"/>
        </a:p>
      </dgm:t>
    </dgm:pt>
    <dgm:pt modelId="{6FE1C237-F246-4D57-AFC4-B45987FB02C8}" type="parTrans" cxnId="{04CA2663-FF4B-4DD2-847D-B197F2B5DD78}">
      <dgm:prSet/>
      <dgm:spPr/>
      <dgm:t>
        <a:bodyPr/>
        <a:lstStyle/>
        <a:p>
          <a:endParaRPr lang="it-IT"/>
        </a:p>
      </dgm:t>
    </dgm:pt>
    <dgm:pt modelId="{8F0A28D7-2AC2-4A25-A431-20FB9B349D51}" type="sibTrans" cxnId="{04CA2663-FF4B-4DD2-847D-B197F2B5DD78}">
      <dgm:prSet/>
      <dgm:spPr/>
      <dgm:t>
        <a:bodyPr/>
        <a:lstStyle/>
        <a:p>
          <a:endParaRPr lang="it-IT"/>
        </a:p>
      </dgm:t>
    </dgm:pt>
    <dgm:pt modelId="{78CBD1D4-BFAB-4A8F-B564-58FA3C7A40C4}">
      <dgm:prSet phldrT="[Testo]"/>
      <dgm:spPr/>
      <dgm:t>
        <a:bodyPr/>
        <a:lstStyle/>
        <a:p>
          <a:r>
            <a:rPr lang="it-IT" dirty="0" smtClean="0"/>
            <a:t>Mercati di produzione</a:t>
          </a:r>
          <a:endParaRPr lang="it-IT" dirty="0"/>
        </a:p>
      </dgm:t>
    </dgm:pt>
    <dgm:pt modelId="{4A61128B-3AC3-4FFF-BFE9-ED293F51399A}" type="parTrans" cxnId="{26413909-65B7-4388-909A-E4E4919A9CFC}">
      <dgm:prSet/>
      <dgm:spPr/>
      <dgm:t>
        <a:bodyPr/>
        <a:lstStyle/>
        <a:p>
          <a:endParaRPr lang="it-IT"/>
        </a:p>
      </dgm:t>
    </dgm:pt>
    <dgm:pt modelId="{71A5AA2C-BEF9-417B-BE1B-25C679F4A589}" type="sibTrans" cxnId="{26413909-65B7-4388-909A-E4E4919A9CFC}">
      <dgm:prSet/>
      <dgm:spPr/>
      <dgm:t>
        <a:bodyPr/>
        <a:lstStyle/>
        <a:p>
          <a:endParaRPr lang="it-IT"/>
        </a:p>
      </dgm:t>
    </dgm:pt>
    <dgm:pt modelId="{631EB90A-2E21-411E-B5EA-9A5C0B87B44A}">
      <dgm:prSet phldrT="[Testo]"/>
      <dgm:spPr/>
      <dgm:t>
        <a:bodyPr/>
        <a:lstStyle/>
        <a:p>
          <a:r>
            <a:rPr lang="it-IT" dirty="0" smtClean="0"/>
            <a:t>Mercato del lavoro</a:t>
          </a:r>
          <a:endParaRPr lang="it-IT" dirty="0"/>
        </a:p>
      </dgm:t>
    </dgm:pt>
    <dgm:pt modelId="{9A2471EA-0638-4B29-8C29-779859C40D28}" type="parTrans" cxnId="{7914AB6E-3000-4FCC-9A2E-F1FC3B826188}">
      <dgm:prSet/>
      <dgm:spPr/>
      <dgm:t>
        <a:bodyPr/>
        <a:lstStyle/>
        <a:p>
          <a:endParaRPr lang="it-IT"/>
        </a:p>
      </dgm:t>
    </dgm:pt>
    <dgm:pt modelId="{0B5C6E93-9E2B-4583-A770-AD1645793EAC}" type="sibTrans" cxnId="{7914AB6E-3000-4FCC-9A2E-F1FC3B826188}">
      <dgm:prSet/>
      <dgm:spPr/>
      <dgm:t>
        <a:bodyPr/>
        <a:lstStyle/>
        <a:p>
          <a:endParaRPr lang="it-IT"/>
        </a:p>
      </dgm:t>
    </dgm:pt>
    <dgm:pt modelId="{D6632D6D-6FC6-427D-AE11-105DE6075983}" type="pres">
      <dgm:prSet presAssocID="{B361B415-26A3-439C-A4E7-7D8F0C84FEA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A12E3FE-D66E-412A-AFD0-95DC6049C9AB}" type="pres">
      <dgm:prSet presAssocID="{D4592D64-BACB-413C-906D-48455B79CF1F}" presName="centerShape" presStyleLbl="node0" presStyleIdx="0" presStyleCnt="1"/>
      <dgm:spPr/>
    </dgm:pt>
    <dgm:pt modelId="{7D9B7F06-883F-457C-8D9E-A14A0C0AB105}" type="pres">
      <dgm:prSet presAssocID="{06A6BCFD-4EA7-4068-AC78-606BF8B14FD0}" presName="Name9" presStyleLbl="parChTrans1D2" presStyleIdx="0" presStyleCnt="4"/>
      <dgm:spPr/>
    </dgm:pt>
    <dgm:pt modelId="{2555509F-30FF-4629-B49A-023381A7B2A9}" type="pres">
      <dgm:prSet presAssocID="{06A6BCFD-4EA7-4068-AC78-606BF8B14FD0}" presName="connTx" presStyleLbl="parChTrans1D2" presStyleIdx="0" presStyleCnt="4"/>
      <dgm:spPr/>
    </dgm:pt>
    <dgm:pt modelId="{3CFE0B58-CCEE-4458-9285-7869C55B7D05}" type="pres">
      <dgm:prSet presAssocID="{953F754A-C820-4F58-B3F9-B2C79B5DAED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6629BC7-B982-45B1-A1E7-3B109C9EB48F}" type="pres">
      <dgm:prSet presAssocID="{6FE1C237-F246-4D57-AFC4-B45987FB02C8}" presName="Name9" presStyleLbl="parChTrans1D2" presStyleIdx="1" presStyleCnt="4"/>
      <dgm:spPr/>
    </dgm:pt>
    <dgm:pt modelId="{79DEC8E1-EC87-4BCA-90F5-1CE74E2C0D1A}" type="pres">
      <dgm:prSet presAssocID="{6FE1C237-F246-4D57-AFC4-B45987FB02C8}" presName="connTx" presStyleLbl="parChTrans1D2" presStyleIdx="1" presStyleCnt="4"/>
      <dgm:spPr/>
    </dgm:pt>
    <dgm:pt modelId="{E3075E2F-FBD9-4DF4-ACA5-546D4C7C3B22}" type="pres">
      <dgm:prSet presAssocID="{5C4ECB36-C1F9-46C6-8301-128B61001778}" presName="node" presStyleLbl="node1" presStyleIdx="1" presStyleCnt="4">
        <dgm:presLayoutVars>
          <dgm:bulletEnabled val="1"/>
        </dgm:presLayoutVars>
      </dgm:prSet>
      <dgm:spPr/>
    </dgm:pt>
    <dgm:pt modelId="{68E4988F-61FF-4E8F-B149-872BD220000E}" type="pres">
      <dgm:prSet presAssocID="{4A61128B-3AC3-4FFF-BFE9-ED293F51399A}" presName="Name9" presStyleLbl="parChTrans1D2" presStyleIdx="2" presStyleCnt="4"/>
      <dgm:spPr/>
    </dgm:pt>
    <dgm:pt modelId="{83045458-3255-4FBC-9022-FA961C3F4F7A}" type="pres">
      <dgm:prSet presAssocID="{4A61128B-3AC3-4FFF-BFE9-ED293F51399A}" presName="connTx" presStyleLbl="parChTrans1D2" presStyleIdx="2" presStyleCnt="4"/>
      <dgm:spPr/>
    </dgm:pt>
    <dgm:pt modelId="{3F4E3191-691C-4FE6-A205-7C1E7E475DF4}" type="pres">
      <dgm:prSet presAssocID="{78CBD1D4-BFAB-4A8F-B564-58FA3C7A40C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B1543DB-0C5F-482B-8295-A63A4E7B7EEB}" type="pres">
      <dgm:prSet presAssocID="{9A2471EA-0638-4B29-8C29-779859C40D28}" presName="Name9" presStyleLbl="parChTrans1D2" presStyleIdx="3" presStyleCnt="4"/>
      <dgm:spPr/>
    </dgm:pt>
    <dgm:pt modelId="{99C0EF8A-FF17-475D-8519-1D5B63D5AE45}" type="pres">
      <dgm:prSet presAssocID="{9A2471EA-0638-4B29-8C29-779859C40D28}" presName="connTx" presStyleLbl="parChTrans1D2" presStyleIdx="3" presStyleCnt="4"/>
      <dgm:spPr/>
    </dgm:pt>
    <dgm:pt modelId="{BF0E8B4B-0A26-4E66-82B2-2DF735C44EBA}" type="pres">
      <dgm:prSet presAssocID="{631EB90A-2E21-411E-B5EA-9A5C0B87B44A}" presName="node" presStyleLbl="node1" presStyleIdx="3" presStyleCnt="4">
        <dgm:presLayoutVars>
          <dgm:bulletEnabled val="1"/>
        </dgm:presLayoutVars>
      </dgm:prSet>
      <dgm:spPr/>
    </dgm:pt>
  </dgm:ptLst>
  <dgm:cxnLst>
    <dgm:cxn modelId="{7B745E95-E743-4B78-BC39-09264EE47077}" type="presOf" srcId="{06A6BCFD-4EA7-4068-AC78-606BF8B14FD0}" destId="{7D9B7F06-883F-457C-8D9E-A14A0C0AB105}" srcOrd="0" destOrd="0" presId="urn:microsoft.com/office/officeart/2005/8/layout/radial1"/>
    <dgm:cxn modelId="{DFA46C37-6F70-4737-91AC-2D038AFA26C9}" type="presOf" srcId="{B361B415-26A3-439C-A4E7-7D8F0C84FEA1}" destId="{D6632D6D-6FC6-427D-AE11-105DE6075983}" srcOrd="0" destOrd="0" presId="urn:microsoft.com/office/officeart/2005/8/layout/radial1"/>
    <dgm:cxn modelId="{9930746C-043C-482C-86CE-0B308C2AFF98}" srcId="{B361B415-26A3-439C-A4E7-7D8F0C84FEA1}" destId="{D4592D64-BACB-413C-906D-48455B79CF1F}" srcOrd="0" destOrd="0" parTransId="{C5794338-0F96-4347-9786-D7B6A2C5A537}" sibTransId="{8F1F5A38-5AFC-45B6-AAD9-6813A4BF997F}"/>
    <dgm:cxn modelId="{792D4B7F-8DBF-423F-8777-2DD8932F1991}" type="presOf" srcId="{06A6BCFD-4EA7-4068-AC78-606BF8B14FD0}" destId="{2555509F-30FF-4629-B49A-023381A7B2A9}" srcOrd="1" destOrd="0" presId="urn:microsoft.com/office/officeart/2005/8/layout/radial1"/>
    <dgm:cxn modelId="{8A935051-74A4-4867-B05D-31073792FF45}" type="presOf" srcId="{D4592D64-BACB-413C-906D-48455B79CF1F}" destId="{4A12E3FE-D66E-412A-AFD0-95DC6049C9AB}" srcOrd="0" destOrd="0" presId="urn:microsoft.com/office/officeart/2005/8/layout/radial1"/>
    <dgm:cxn modelId="{048AA981-EC50-405C-802D-954AC68C4D8F}" srcId="{D4592D64-BACB-413C-906D-48455B79CF1F}" destId="{953F754A-C820-4F58-B3F9-B2C79B5DAED5}" srcOrd="0" destOrd="0" parTransId="{06A6BCFD-4EA7-4068-AC78-606BF8B14FD0}" sibTransId="{B8DC0861-2CB9-4FD3-B999-EB33C63567AE}"/>
    <dgm:cxn modelId="{A623DC2F-8D95-448C-B566-94322CF40158}" type="presOf" srcId="{78CBD1D4-BFAB-4A8F-B564-58FA3C7A40C4}" destId="{3F4E3191-691C-4FE6-A205-7C1E7E475DF4}" srcOrd="0" destOrd="0" presId="urn:microsoft.com/office/officeart/2005/8/layout/radial1"/>
    <dgm:cxn modelId="{7D1870C5-F9D3-4B19-A1AF-45D616791F06}" type="presOf" srcId="{4A61128B-3AC3-4FFF-BFE9-ED293F51399A}" destId="{83045458-3255-4FBC-9022-FA961C3F4F7A}" srcOrd="1" destOrd="0" presId="urn:microsoft.com/office/officeart/2005/8/layout/radial1"/>
    <dgm:cxn modelId="{B9B188F6-ECAC-46E2-A0C1-4CEEB5C549D4}" type="presOf" srcId="{9A2471EA-0638-4B29-8C29-779859C40D28}" destId="{3B1543DB-0C5F-482B-8295-A63A4E7B7EEB}" srcOrd="0" destOrd="0" presId="urn:microsoft.com/office/officeart/2005/8/layout/radial1"/>
    <dgm:cxn modelId="{F1CB6A66-142A-468D-B345-4052531DB174}" type="presOf" srcId="{953F754A-C820-4F58-B3F9-B2C79B5DAED5}" destId="{3CFE0B58-CCEE-4458-9285-7869C55B7D05}" srcOrd="0" destOrd="0" presId="urn:microsoft.com/office/officeart/2005/8/layout/radial1"/>
    <dgm:cxn modelId="{C8961B56-C6A0-4DC2-AE8A-821C9C78814A}" type="presOf" srcId="{631EB90A-2E21-411E-B5EA-9A5C0B87B44A}" destId="{BF0E8B4B-0A26-4E66-82B2-2DF735C44EBA}" srcOrd="0" destOrd="0" presId="urn:microsoft.com/office/officeart/2005/8/layout/radial1"/>
    <dgm:cxn modelId="{7378C628-B9C4-4D38-A302-29E67D26E064}" type="presOf" srcId="{5C4ECB36-C1F9-46C6-8301-128B61001778}" destId="{E3075E2F-FBD9-4DF4-ACA5-546D4C7C3B22}" srcOrd="0" destOrd="0" presId="urn:microsoft.com/office/officeart/2005/8/layout/radial1"/>
    <dgm:cxn modelId="{26413909-65B7-4388-909A-E4E4919A9CFC}" srcId="{D4592D64-BACB-413C-906D-48455B79CF1F}" destId="{78CBD1D4-BFAB-4A8F-B564-58FA3C7A40C4}" srcOrd="2" destOrd="0" parTransId="{4A61128B-3AC3-4FFF-BFE9-ED293F51399A}" sibTransId="{71A5AA2C-BEF9-417B-BE1B-25C679F4A589}"/>
    <dgm:cxn modelId="{6C643476-2316-43A2-8E71-A994E28D7816}" type="presOf" srcId="{6FE1C237-F246-4D57-AFC4-B45987FB02C8}" destId="{79DEC8E1-EC87-4BCA-90F5-1CE74E2C0D1A}" srcOrd="1" destOrd="0" presId="urn:microsoft.com/office/officeart/2005/8/layout/radial1"/>
    <dgm:cxn modelId="{249D0858-159D-47C1-9AE4-09DB75716494}" type="presOf" srcId="{4A61128B-3AC3-4FFF-BFE9-ED293F51399A}" destId="{68E4988F-61FF-4E8F-B149-872BD220000E}" srcOrd="0" destOrd="0" presId="urn:microsoft.com/office/officeart/2005/8/layout/radial1"/>
    <dgm:cxn modelId="{04CA2663-FF4B-4DD2-847D-B197F2B5DD78}" srcId="{D4592D64-BACB-413C-906D-48455B79CF1F}" destId="{5C4ECB36-C1F9-46C6-8301-128B61001778}" srcOrd="1" destOrd="0" parTransId="{6FE1C237-F246-4D57-AFC4-B45987FB02C8}" sibTransId="{8F0A28D7-2AC2-4A25-A431-20FB9B349D51}"/>
    <dgm:cxn modelId="{3BAA748E-B6F3-4283-8C4B-C7EE84166313}" type="presOf" srcId="{9A2471EA-0638-4B29-8C29-779859C40D28}" destId="{99C0EF8A-FF17-475D-8519-1D5B63D5AE45}" srcOrd="1" destOrd="0" presId="urn:microsoft.com/office/officeart/2005/8/layout/radial1"/>
    <dgm:cxn modelId="{2C4EFE98-8F43-4654-A6C7-900F0039A751}" type="presOf" srcId="{6FE1C237-F246-4D57-AFC4-B45987FB02C8}" destId="{A6629BC7-B982-45B1-A1E7-3B109C9EB48F}" srcOrd="0" destOrd="0" presId="urn:microsoft.com/office/officeart/2005/8/layout/radial1"/>
    <dgm:cxn modelId="{7914AB6E-3000-4FCC-9A2E-F1FC3B826188}" srcId="{D4592D64-BACB-413C-906D-48455B79CF1F}" destId="{631EB90A-2E21-411E-B5EA-9A5C0B87B44A}" srcOrd="3" destOrd="0" parTransId="{9A2471EA-0638-4B29-8C29-779859C40D28}" sibTransId="{0B5C6E93-9E2B-4583-A770-AD1645793EAC}"/>
    <dgm:cxn modelId="{81F4EB52-BBFA-47DD-967A-A7DA10367BA5}" type="presParOf" srcId="{D6632D6D-6FC6-427D-AE11-105DE6075983}" destId="{4A12E3FE-D66E-412A-AFD0-95DC6049C9AB}" srcOrd="0" destOrd="0" presId="urn:microsoft.com/office/officeart/2005/8/layout/radial1"/>
    <dgm:cxn modelId="{F4948B07-F143-44C5-A7AB-EC25D253E550}" type="presParOf" srcId="{D6632D6D-6FC6-427D-AE11-105DE6075983}" destId="{7D9B7F06-883F-457C-8D9E-A14A0C0AB105}" srcOrd="1" destOrd="0" presId="urn:microsoft.com/office/officeart/2005/8/layout/radial1"/>
    <dgm:cxn modelId="{5C523264-20A1-44C4-BD17-2C679D43B4E8}" type="presParOf" srcId="{7D9B7F06-883F-457C-8D9E-A14A0C0AB105}" destId="{2555509F-30FF-4629-B49A-023381A7B2A9}" srcOrd="0" destOrd="0" presId="urn:microsoft.com/office/officeart/2005/8/layout/radial1"/>
    <dgm:cxn modelId="{2430D1EE-3CDC-48AD-A903-4E209B694CFD}" type="presParOf" srcId="{D6632D6D-6FC6-427D-AE11-105DE6075983}" destId="{3CFE0B58-CCEE-4458-9285-7869C55B7D05}" srcOrd="2" destOrd="0" presId="urn:microsoft.com/office/officeart/2005/8/layout/radial1"/>
    <dgm:cxn modelId="{C9A35F92-4809-44AB-BD23-3FC20393320F}" type="presParOf" srcId="{D6632D6D-6FC6-427D-AE11-105DE6075983}" destId="{A6629BC7-B982-45B1-A1E7-3B109C9EB48F}" srcOrd="3" destOrd="0" presId="urn:microsoft.com/office/officeart/2005/8/layout/radial1"/>
    <dgm:cxn modelId="{5E0FE50A-D744-4E41-A4BA-28D772C12C2F}" type="presParOf" srcId="{A6629BC7-B982-45B1-A1E7-3B109C9EB48F}" destId="{79DEC8E1-EC87-4BCA-90F5-1CE74E2C0D1A}" srcOrd="0" destOrd="0" presId="urn:microsoft.com/office/officeart/2005/8/layout/radial1"/>
    <dgm:cxn modelId="{E23D3C6B-0B1F-48D0-BF2A-ADBC75D1850B}" type="presParOf" srcId="{D6632D6D-6FC6-427D-AE11-105DE6075983}" destId="{E3075E2F-FBD9-4DF4-ACA5-546D4C7C3B22}" srcOrd="4" destOrd="0" presId="urn:microsoft.com/office/officeart/2005/8/layout/radial1"/>
    <dgm:cxn modelId="{0DB6ABF8-4197-44BA-959B-EBF034CF4FEB}" type="presParOf" srcId="{D6632D6D-6FC6-427D-AE11-105DE6075983}" destId="{68E4988F-61FF-4E8F-B149-872BD220000E}" srcOrd="5" destOrd="0" presId="urn:microsoft.com/office/officeart/2005/8/layout/radial1"/>
    <dgm:cxn modelId="{0BA4B436-B4CF-4DCC-8450-C230D35B9B54}" type="presParOf" srcId="{68E4988F-61FF-4E8F-B149-872BD220000E}" destId="{83045458-3255-4FBC-9022-FA961C3F4F7A}" srcOrd="0" destOrd="0" presId="urn:microsoft.com/office/officeart/2005/8/layout/radial1"/>
    <dgm:cxn modelId="{F46CB1F3-12CF-4FA9-ACC4-976035A16D39}" type="presParOf" srcId="{D6632D6D-6FC6-427D-AE11-105DE6075983}" destId="{3F4E3191-691C-4FE6-A205-7C1E7E475DF4}" srcOrd="6" destOrd="0" presId="urn:microsoft.com/office/officeart/2005/8/layout/radial1"/>
    <dgm:cxn modelId="{7394B92D-C71D-4825-B2B8-87C6C0A9C4C9}" type="presParOf" srcId="{D6632D6D-6FC6-427D-AE11-105DE6075983}" destId="{3B1543DB-0C5F-482B-8295-A63A4E7B7EEB}" srcOrd="7" destOrd="0" presId="urn:microsoft.com/office/officeart/2005/8/layout/radial1"/>
    <dgm:cxn modelId="{772354ED-17AB-48F8-9B58-CAC29F0FC2D6}" type="presParOf" srcId="{3B1543DB-0C5F-482B-8295-A63A4E7B7EEB}" destId="{99C0EF8A-FF17-475D-8519-1D5B63D5AE45}" srcOrd="0" destOrd="0" presId="urn:microsoft.com/office/officeart/2005/8/layout/radial1"/>
    <dgm:cxn modelId="{08CA1F2E-0F33-462E-9F99-DF5C4A2601A5}" type="presParOf" srcId="{D6632D6D-6FC6-427D-AE11-105DE6075983}" destId="{BF0E8B4B-0A26-4E66-82B2-2DF735C44EB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61B415-26A3-439C-A4E7-7D8F0C84FEA1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D4592D64-BACB-413C-906D-48455B79CF1F}">
      <dgm:prSet phldrT="[Testo]" custT="1"/>
      <dgm:spPr/>
      <dgm:t>
        <a:bodyPr/>
        <a:lstStyle/>
        <a:p>
          <a:r>
            <a:rPr lang="it-IT" sz="1300" dirty="0" smtClean="0"/>
            <a:t>Concorrenza interna</a:t>
          </a:r>
          <a:endParaRPr lang="it-IT" sz="1300" dirty="0"/>
        </a:p>
      </dgm:t>
    </dgm:pt>
    <dgm:pt modelId="{C5794338-0F96-4347-9786-D7B6A2C5A537}" type="parTrans" cxnId="{9930746C-043C-482C-86CE-0B308C2AFF98}">
      <dgm:prSet/>
      <dgm:spPr/>
      <dgm:t>
        <a:bodyPr/>
        <a:lstStyle/>
        <a:p>
          <a:endParaRPr lang="it-IT"/>
        </a:p>
      </dgm:t>
    </dgm:pt>
    <dgm:pt modelId="{8F1F5A38-5AFC-45B6-AAD9-6813A4BF997F}" type="sibTrans" cxnId="{9930746C-043C-482C-86CE-0B308C2AFF98}">
      <dgm:prSet/>
      <dgm:spPr/>
      <dgm:t>
        <a:bodyPr/>
        <a:lstStyle/>
        <a:p>
          <a:endParaRPr lang="it-IT"/>
        </a:p>
      </dgm:t>
    </dgm:pt>
    <dgm:pt modelId="{953F754A-C820-4F58-B3F9-B2C79B5DAED5}">
      <dgm:prSet phldrT="[Testo]" custT="1"/>
      <dgm:spPr/>
      <dgm:t>
        <a:bodyPr/>
        <a:lstStyle/>
        <a:p>
          <a:r>
            <a:rPr lang="it-IT" sz="1300" dirty="0" smtClean="0"/>
            <a:t>Minacce nuovi entranti</a:t>
          </a:r>
          <a:endParaRPr lang="it-IT" sz="1300" dirty="0"/>
        </a:p>
      </dgm:t>
    </dgm:pt>
    <dgm:pt modelId="{06A6BCFD-4EA7-4068-AC78-606BF8B14FD0}" type="parTrans" cxnId="{048AA981-EC50-405C-802D-954AC68C4D8F}">
      <dgm:prSet/>
      <dgm:spPr/>
      <dgm:t>
        <a:bodyPr/>
        <a:lstStyle/>
        <a:p>
          <a:endParaRPr lang="it-IT"/>
        </a:p>
      </dgm:t>
    </dgm:pt>
    <dgm:pt modelId="{B8DC0861-2CB9-4FD3-B999-EB33C63567AE}" type="sibTrans" cxnId="{048AA981-EC50-405C-802D-954AC68C4D8F}">
      <dgm:prSet/>
      <dgm:spPr/>
      <dgm:t>
        <a:bodyPr/>
        <a:lstStyle/>
        <a:p>
          <a:endParaRPr lang="it-IT"/>
        </a:p>
      </dgm:t>
    </dgm:pt>
    <dgm:pt modelId="{5C4ECB36-C1F9-46C6-8301-128B61001778}">
      <dgm:prSet phldrT="[Testo]"/>
      <dgm:spPr/>
      <dgm:t>
        <a:bodyPr/>
        <a:lstStyle/>
        <a:p>
          <a:r>
            <a:rPr lang="it-IT" dirty="0" smtClean="0"/>
            <a:t>Potere contrattuale clienti</a:t>
          </a:r>
          <a:endParaRPr lang="it-IT" dirty="0"/>
        </a:p>
      </dgm:t>
    </dgm:pt>
    <dgm:pt modelId="{6FE1C237-F246-4D57-AFC4-B45987FB02C8}" type="parTrans" cxnId="{04CA2663-FF4B-4DD2-847D-B197F2B5DD78}">
      <dgm:prSet/>
      <dgm:spPr/>
      <dgm:t>
        <a:bodyPr/>
        <a:lstStyle/>
        <a:p>
          <a:endParaRPr lang="it-IT"/>
        </a:p>
      </dgm:t>
    </dgm:pt>
    <dgm:pt modelId="{8F0A28D7-2AC2-4A25-A431-20FB9B349D51}" type="sibTrans" cxnId="{04CA2663-FF4B-4DD2-847D-B197F2B5DD78}">
      <dgm:prSet/>
      <dgm:spPr/>
      <dgm:t>
        <a:bodyPr/>
        <a:lstStyle/>
        <a:p>
          <a:endParaRPr lang="it-IT"/>
        </a:p>
      </dgm:t>
    </dgm:pt>
    <dgm:pt modelId="{78CBD1D4-BFAB-4A8F-B564-58FA3C7A40C4}">
      <dgm:prSet phldrT="[Testo]" custT="1"/>
      <dgm:spPr/>
      <dgm:t>
        <a:bodyPr/>
        <a:lstStyle/>
        <a:p>
          <a:r>
            <a:rPr lang="it-IT" sz="1300" dirty="0" smtClean="0"/>
            <a:t>Minacce prodotti sostitutivi</a:t>
          </a:r>
          <a:endParaRPr lang="it-IT" sz="1300" dirty="0"/>
        </a:p>
      </dgm:t>
    </dgm:pt>
    <dgm:pt modelId="{4A61128B-3AC3-4FFF-BFE9-ED293F51399A}" type="parTrans" cxnId="{26413909-65B7-4388-909A-E4E4919A9CFC}">
      <dgm:prSet/>
      <dgm:spPr/>
      <dgm:t>
        <a:bodyPr/>
        <a:lstStyle/>
        <a:p>
          <a:endParaRPr lang="it-IT"/>
        </a:p>
      </dgm:t>
    </dgm:pt>
    <dgm:pt modelId="{71A5AA2C-BEF9-417B-BE1B-25C679F4A589}" type="sibTrans" cxnId="{26413909-65B7-4388-909A-E4E4919A9CFC}">
      <dgm:prSet/>
      <dgm:spPr/>
      <dgm:t>
        <a:bodyPr/>
        <a:lstStyle/>
        <a:p>
          <a:endParaRPr lang="it-IT"/>
        </a:p>
      </dgm:t>
    </dgm:pt>
    <dgm:pt modelId="{631EB90A-2E21-411E-B5EA-9A5C0B87B44A}">
      <dgm:prSet phldrT="[Testo]"/>
      <dgm:spPr/>
      <dgm:t>
        <a:bodyPr/>
        <a:lstStyle/>
        <a:p>
          <a:r>
            <a:rPr lang="it-IT" dirty="0" smtClean="0"/>
            <a:t>Potere contrattuale fornitori</a:t>
          </a:r>
          <a:endParaRPr lang="it-IT" dirty="0"/>
        </a:p>
      </dgm:t>
    </dgm:pt>
    <dgm:pt modelId="{9A2471EA-0638-4B29-8C29-779859C40D28}" type="parTrans" cxnId="{7914AB6E-3000-4FCC-9A2E-F1FC3B826188}">
      <dgm:prSet/>
      <dgm:spPr/>
      <dgm:t>
        <a:bodyPr/>
        <a:lstStyle/>
        <a:p>
          <a:endParaRPr lang="it-IT"/>
        </a:p>
      </dgm:t>
    </dgm:pt>
    <dgm:pt modelId="{0B5C6E93-9E2B-4583-A770-AD1645793EAC}" type="sibTrans" cxnId="{7914AB6E-3000-4FCC-9A2E-F1FC3B826188}">
      <dgm:prSet/>
      <dgm:spPr/>
      <dgm:t>
        <a:bodyPr/>
        <a:lstStyle/>
        <a:p>
          <a:endParaRPr lang="it-IT"/>
        </a:p>
      </dgm:t>
    </dgm:pt>
    <dgm:pt modelId="{D6632D6D-6FC6-427D-AE11-105DE6075983}" type="pres">
      <dgm:prSet presAssocID="{B361B415-26A3-439C-A4E7-7D8F0C84FEA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A12E3FE-D66E-412A-AFD0-95DC6049C9AB}" type="pres">
      <dgm:prSet presAssocID="{D4592D64-BACB-413C-906D-48455B79CF1F}" presName="centerShape" presStyleLbl="node0" presStyleIdx="0" presStyleCnt="1"/>
      <dgm:spPr/>
      <dgm:t>
        <a:bodyPr/>
        <a:lstStyle/>
        <a:p>
          <a:endParaRPr lang="it-IT"/>
        </a:p>
      </dgm:t>
    </dgm:pt>
    <dgm:pt modelId="{7D9B7F06-883F-457C-8D9E-A14A0C0AB105}" type="pres">
      <dgm:prSet presAssocID="{06A6BCFD-4EA7-4068-AC78-606BF8B14FD0}" presName="Name9" presStyleLbl="parChTrans1D2" presStyleIdx="0" presStyleCnt="4"/>
      <dgm:spPr/>
    </dgm:pt>
    <dgm:pt modelId="{2555509F-30FF-4629-B49A-023381A7B2A9}" type="pres">
      <dgm:prSet presAssocID="{06A6BCFD-4EA7-4068-AC78-606BF8B14FD0}" presName="connTx" presStyleLbl="parChTrans1D2" presStyleIdx="0" presStyleCnt="4"/>
      <dgm:spPr/>
    </dgm:pt>
    <dgm:pt modelId="{3CFE0B58-CCEE-4458-9285-7869C55B7D05}" type="pres">
      <dgm:prSet presAssocID="{953F754A-C820-4F58-B3F9-B2C79B5DAED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6629BC7-B982-45B1-A1E7-3B109C9EB48F}" type="pres">
      <dgm:prSet presAssocID="{6FE1C237-F246-4D57-AFC4-B45987FB02C8}" presName="Name9" presStyleLbl="parChTrans1D2" presStyleIdx="1" presStyleCnt="4"/>
      <dgm:spPr/>
    </dgm:pt>
    <dgm:pt modelId="{79DEC8E1-EC87-4BCA-90F5-1CE74E2C0D1A}" type="pres">
      <dgm:prSet presAssocID="{6FE1C237-F246-4D57-AFC4-B45987FB02C8}" presName="connTx" presStyleLbl="parChTrans1D2" presStyleIdx="1" presStyleCnt="4"/>
      <dgm:spPr/>
    </dgm:pt>
    <dgm:pt modelId="{E3075E2F-FBD9-4DF4-ACA5-546D4C7C3B22}" type="pres">
      <dgm:prSet presAssocID="{5C4ECB36-C1F9-46C6-8301-128B61001778}" presName="node" presStyleLbl="node1" presStyleIdx="1" presStyleCnt="4">
        <dgm:presLayoutVars>
          <dgm:bulletEnabled val="1"/>
        </dgm:presLayoutVars>
      </dgm:prSet>
      <dgm:spPr/>
    </dgm:pt>
    <dgm:pt modelId="{68E4988F-61FF-4E8F-B149-872BD220000E}" type="pres">
      <dgm:prSet presAssocID="{4A61128B-3AC3-4FFF-BFE9-ED293F51399A}" presName="Name9" presStyleLbl="parChTrans1D2" presStyleIdx="2" presStyleCnt="4"/>
      <dgm:spPr/>
    </dgm:pt>
    <dgm:pt modelId="{83045458-3255-4FBC-9022-FA961C3F4F7A}" type="pres">
      <dgm:prSet presAssocID="{4A61128B-3AC3-4FFF-BFE9-ED293F51399A}" presName="connTx" presStyleLbl="parChTrans1D2" presStyleIdx="2" presStyleCnt="4"/>
      <dgm:spPr/>
    </dgm:pt>
    <dgm:pt modelId="{3F4E3191-691C-4FE6-A205-7C1E7E475DF4}" type="pres">
      <dgm:prSet presAssocID="{78CBD1D4-BFAB-4A8F-B564-58FA3C7A40C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B1543DB-0C5F-482B-8295-A63A4E7B7EEB}" type="pres">
      <dgm:prSet presAssocID="{9A2471EA-0638-4B29-8C29-779859C40D28}" presName="Name9" presStyleLbl="parChTrans1D2" presStyleIdx="3" presStyleCnt="4"/>
      <dgm:spPr/>
    </dgm:pt>
    <dgm:pt modelId="{99C0EF8A-FF17-475D-8519-1D5B63D5AE45}" type="pres">
      <dgm:prSet presAssocID="{9A2471EA-0638-4B29-8C29-779859C40D28}" presName="connTx" presStyleLbl="parChTrans1D2" presStyleIdx="3" presStyleCnt="4"/>
      <dgm:spPr/>
    </dgm:pt>
    <dgm:pt modelId="{BF0E8B4B-0A26-4E66-82B2-2DF735C44EBA}" type="pres">
      <dgm:prSet presAssocID="{631EB90A-2E21-411E-B5EA-9A5C0B87B44A}" presName="node" presStyleLbl="node1" presStyleIdx="3" presStyleCnt="4">
        <dgm:presLayoutVars>
          <dgm:bulletEnabled val="1"/>
        </dgm:presLayoutVars>
      </dgm:prSet>
      <dgm:spPr/>
    </dgm:pt>
  </dgm:ptLst>
  <dgm:cxnLst>
    <dgm:cxn modelId="{10FD963F-17E2-40E3-ACA7-322C6635A1A2}" type="presOf" srcId="{9A2471EA-0638-4B29-8C29-779859C40D28}" destId="{3B1543DB-0C5F-482B-8295-A63A4E7B7EEB}" srcOrd="0" destOrd="0" presId="urn:microsoft.com/office/officeart/2005/8/layout/radial1"/>
    <dgm:cxn modelId="{9930746C-043C-482C-86CE-0B308C2AFF98}" srcId="{B361B415-26A3-439C-A4E7-7D8F0C84FEA1}" destId="{D4592D64-BACB-413C-906D-48455B79CF1F}" srcOrd="0" destOrd="0" parTransId="{C5794338-0F96-4347-9786-D7B6A2C5A537}" sibTransId="{8F1F5A38-5AFC-45B6-AAD9-6813A4BF997F}"/>
    <dgm:cxn modelId="{048AA981-EC50-405C-802D-954AC68C4D8F}" srcId="{D4592D64-BACB-413C-906D-48455B79CF1F}" destId="{953F754A-C820-4F58-B3F9-B2C79B5DAED5}" srcOrd="0" destOrd="0" parTransId="{06A6BCFD-4EA7-4068-AC78-606BF8B14FD0}" sibTransId="{B8DC0861-2CB9-4FD3-B999-EB33C63567AE}"/>
    <dgm:cxn modelId="{45A80D86-DA36-4A3A-8C4E-886DEFA8D6F3}" type="presOf" srcId="{78CBD1D4-BFAB-4A8F-B564-58FA3C7A40C4}" destId="{3F4E3191-691C-4FE6-A205-7C1E7E475DF4}" srcOrd="0" destOrd="0" presId="urn:microsoft.com/office/officeart/2005/8/layout/radial1"/>
    <dgm:cxn modelId="{B207E513-4C41-4519-8670-9C11CF33CCC4}" type="presOf" srcId="{953F754A-C820-4F58-B3F9-B2C79B5DAED5}" destId="{3CFE0B58-CCEE-4458-9285-7869C55B7D05}" srcOrd="0" destOrd="0" presId="urn:microsoft.com/office/officeart/2005/8/layout/radial1"/>
    <dgm:cxn modelId="{D36CB27B-4428-4F2E-A142-2C74E8DA82C9}" type="presOf" srcId="{D4592D64-BACB-413C-906D-48455B79CF1F}" destId="{4A12E3FE-D66E-412A-AFD0-95DC6049C9AB}" srcOrd="0" destOrd="0" presId="urn:microsoft.com/office/officeart/2005/8/layout/radial1"/>
    <dgm:cxn modelId="{13DEEE0E-EC9A-4D36-AD01-7F17B6D51037}" type="presOf" srcId="{6FE1C237-F246-4D57-AFC4-B45987FB02C8}" destId="{79DEC8E1-EC87-4BCA-90F5-1CE74E2C0D1A}" srcOrd="1" destOrd="0" presId="urn:microsoft.com/office/officeart/2005/8/layout/radial1"/>
    <dgm:cxn modelId="{BC02D4DE-3B75-48DA-A22D-43B507E80B97}" type="presOf" srcId="{06A6BCFD-4EA7-4068-AC78-606BF8B14FD0}" destId="{2555509F-30FF-4629-B49A-023381A7B2A9}" srcOrd="1" destOrd="0" presId="urn:microsoft.com/office/officeart/2005/8/layout/radial1"/>
    <dgm:cxn modelId="{26413909-65B7-4388-909A-E4E4919A9CFC}" srcId="{D4592D64-BACB-413C-906D-48455B79CF1F}" destId="{78CBD1D4-BFAB-4A8F-B564-58FA3C7A40C4}" srcOrd="2" destOrd="0" parTransId="{4A61128B-3AC3-4FFF-BFE9-ED293F51399A}" sibTransId="{71A5AA2C-BEF9-417B-BE1B-25C679F4A589}"/>
    <dgm:cxn modelId="{F210D887-6BCD-4579-8495-9A264E38E048}" type="presOf" srcId="{6FE1C237-F246-4D57-AFC4-B45987FB02C8}" destId="{A6629BC7-B982-45B1-A1E7-3B109C9EB48F}" srcOrd="0" destOrd="0" presId="urn:microsoft.com/office/officeart/2005/8/layout/radial1"/>
    <dgm:cxn modelId="{04CA2663-FF4B-4DD2-847D-B197F2B5DD78}" srcId="{D4592D64-BACB-413C-906D-48455B79CF1F}" destId="{5C4ECB36-C1F9-46C6-8301-128B61001778}" srcOrd="1" destOrd="0" parTransId="{6FE1C237-F246-4D57-AFC4-B45987FB02C8}" sibTransId="{8F0A28D7-2AC2-4A25-A431-20FB9B349D51}"/>
    <dgm:cxn modelId="{FEB6C6B3-335E-4A96-9F9B-06F8C1A136F6}" type="presOf" srcId="{9A2471EA-0638-4B29-8C29-779859C40D28}" destId="{99C0EF8A-FF17-475D-8519-1D5B63D5AE45}" srcOrd="1" destOrd="0" presId="urn:microsoft.com/office/officeart/2005/8/layout/radial1"/>
    <dgm:cxn modelId="{A94792E3-0EBE-4676-8B31-A3D4D22F6CC6}" type="presOf" srcId="{06A6BCFD-4EA7-4068-AC78-606BF8B14FD0}" destId="{7D9B7F06-883F-457C-8D9E-A14A0C0AB105}" srcOrd="0" destOrd="0" presId="urn:microsoft.com/office/officeart/2005/8/layout/radial1"/>
    <dgm:cxn modelId="{D70F9A3E-3536-417D-BA83-1167D49DD311}" type="presOf" srcId="{4A61128B-3AC3-4FFF-BFE9-ED293F51399A}" destId="{83045458-3255-4FBC-9022-FA961C3F4F7A}" srcOrd="1" destOrd="0" presId="urn:microsoft.com/office/officeart/2005/8/layout/radial1"/>
    <dgm:cxn modelId="{973FE00F-5B9A-4D3E-B4DB-B0AA2C425354}" type="presOf" srcId="{5C4ECB36-C1F9-46C6-8301-128B61001778}" destId="{E3075E2F-FBD9-4DF4-ACA5-546D4C7C3B22}" srcOrd="0" destOrd="0" presId="urn:microsoft.com/office/officeart/2005/8/layout/radial1"/>
    <dgm:cxn modelId="{9BCE03C3-6529-45A0-85F5-BAB85FE29B0C}" type="presOf" srcId="{631EB90A-2E21-411E-B5EA-9A5C0B87B44A}" destId="{BF0E8B4B-0A26-4E66-82B2-2DF735C44EBA}" srcOrd="0" destOrd="0" presId="urn:microsoft.com/office/officeart/2005/8/layout/radial1"/>
    <dgm:cxn modelId="{ED8788F1-5736-4D6D-9925-4547A44FF3A8}" type="presOf" srcId="{B361B415-26A3-439C-A4E7-7D8F0C84FEA1}" destId="{D6632D6D-6FC6-427D-AE11-105DE6075983}" srcOrd="0" destOrd="0" presId="urn:microsoft.com/office/officeart/2005/8/layout/radial1"/>
    <dgm:cxn modelId="{6FC9BF1D-72A8-46EE-AFB6-5E8F4886855D}" type="presOf" srcId="{4A61128B-3AC3-4FFF-BFE9-ED293F51399A}" destId="{68E4988F-61FF-4E8F-B149-872BD220000E}" srcOrd="0" destOrd="0" presId="urn:microsoft.com/office/officeart/2005/8/layout/radial1"/>
    <dgm:cxn modelId="{7914AB6E-3000-4FCC-9A2E-F1FC3B826188}" srcId="{D4592D64-BACB-413C-906D-48455B79CF1F}" destId="{631EB90A-2E21-411E-B5EA-9A5C0B87B44A}" srcOrd="3" destOrd="0" parTransId="{9A2471EA-0638-4B29-8C29-779859C40D28}" sibTransId="{0B5C6E93-9E2B-4583-A770-AD1645793EAC}"/>
    <dgm:cxn modelId="{8C8D4B8F-1D68-4C22-8FFC-04A7EDA6279A}" type="presParOf" srcId="{D6632D6D-6FC6-427D-AE11-105DE6075983}" destId="{4A12E3FE-D66E-412A-AFD0-95DC6049C9AB}" srcOrd="0" destOrd="0" presId="urn:microsoft.com/office/officeart/2005/8/layout/radial1"/>
    <dgm:cxn modelId="{C4A2DC80-D253-44D3-B370-2732653C211D}" type="presParOf" srcId="{D6632D6D-6FC6-427D-AE11-105DE6075983}" destId="{7D9B7F06-883F-457C-8D9E-A14A0C0AB105}" srcOrd="1" destOrd="0" presId="urn:microsoft.com/office/officeart/2005/8/layout/radial1"/>
    <dgm:cxn modelId="{1B0BE618-F786-41E9-BF2E-45BF0001386D}" type="presParOf" srcId="{7D9B7F06-883F-457C-8D9E-A14A0C0AB105}" destId="{2555509F-30FF-4629-B49A-023381A7B2A9}" srcOrd="0" destOrd="0" presId="urn:microsoft.com/office/officeart/2005/8/layout/radial1"/>
    <dgm:cxn modelId="{CE424EF3-0FC4-447D-A22A-EA3C0D303940}" type="presParOf" srcId="{D6632D6D-6FC6-427D-AE11-105DE6075983}" destId="{3CFE0B58-CCEE-4458-9285-7869C55B7D05}" srcOrd="2" destOrd="0" presId="urn:microsoft.com/office/officeart/2005/8/layout/radial1"/>
    <dgm:cxn modelId="{322151C6-E2C7-4E65-AF0F-7B12F08319E2}" type="presParOf" srcId="{D6632D6D-6FC6-427D-AE11-105DE6075983}" destId="{A6629BC7-B982-45B1-A1E7-3B109C9EB48F}" srcOrd="3" destOrd="0" presId="urn:microsoft.com/office/officeart/2005/8/layout/radial1"/>
    <dgm:cxn modelId="{ED812351-B8FD-441B-9A76-B17FEC781C9F}" type="presParOf" srcId="{A6629BC7-B982-45B1-A1E7-3B109C9EB48F}" destId="{79DEC8E1-EC87-4BCA-90F5-1CE74E2C0D1A}" srcOrd="0" destOrd="0" presId="urn:microsoft.com/office/officeart/2005/8/layout/radial1"/>
    <dgm:cxn modelId="{D9D0599A-24A8-420C-B9C0-7212D85B4FAD}" type="presParOf" srcId="{D6632D6D-6FC6-427D-AE11-105DE6075983}" destId="{E3075E2F-FBD9-4DF4-ACA5-546D4C7C3B22}" srcOrd="4" destOrd="0" presId="urn:microsoft.com/office/officeart/2005/8/layout/radial1"/>
    <dgm:cxn modelId="{A1D52CE3-9D59-48DE-9841-C4DA991A69BF}" type="presParOf" srcId="{D6632D6D-6FC6-427D-AE11-105DE6075983}" destId="{68E4988F-61FF-4E8F-B149-872BD220000E}" srcOrd="5" destOrd="0" presId="urn:microsoft.com/office/officeart/2005/8/layout/radial1"/>
    <dgm:cxn modelId="{DE08BB39-B2D7-40F5-A2B8-7BC7AEEFCF69}" type="presParOf" srcId="{68E4988F-61FF-4E8F-B149-872BD220000E}" destId="{83045458-3255-4FBC-9022-FA961C3F4F7A}" srcOrd="0" destOrd="0" presId="urn:microsoft.com/office/officeart/2005/8/layout/radial1"/>
    <dgm:cxn modelId="{AD9A50D1-F103-498B-BF05-027B6CBF6345}" type="presParOf" srcId="{D6632D6D-6FC6-427D-AE11-105DE6075983}" destId="{3F4E3191-691C-4FE6-A205-7C1E7E475DF4}" srcOrd="6" destOrd="0" presId="urn:microsoft.com/office/officeart/2005/8/layout/radial1"/>
    <dgm:cxn modelId="{EDA02611-F2BA-4884-B83F-F6C4C586CB81}" type="presParOf" srcId="{D6632D6D-6FC6-427D-AE11-105DE6075983}" destId="{3B1543DB-0C5F-482B-8295-A63A4E7B7EEB}" srcOrd="7" destOrd="0" presId="urn:microsoft.com/office/officeart/2005/8/layout/radial1"/>
    <dgm:cxn modelId="{7C0EFB99-54B8-4CBA-9D9D-94CCD33DB5A3}" type="presParOf" srcId="{3B1543DB-0C5F-482B-8295-A63A4E7B7EEB}" destId="{99C0EF8A-FF17-475D-8519-1D5B63D5AE45}" srcOrd="0" destOrd="0" presId="urn:microsoft.com/office/officeart/2005/8/layout/radial1"/>
    <dgm:cxn modelId="{5D271EB5-4E5C-4D9D-9715-CE96E8947089}" type="presParOf" srcId="{D6632D6D-6FC6-427D-AE11-105DE6075983}" destId="{BF0E8B4B-0A26-4E66-82B2-2DF735C44EBA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12E3FE-D66E-412A-AFD0-95DC6049C9AB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Impresa</a:t>
          </a:r>
          <a:endParaRPr lang="it-IT" sz="2000" kern="1200" dirty="0"/>
        </a:p>
      </dsp:txBody>
      <dsp:txXfrm>
        <a:off x="3670829" y="1819010"/>
        <a:ext cx="887941" cy="887941"/>
      </dsp:txXfrm>
    </dsp:sp>
    <dsp:sp modelId="{7D9B7F06-883F-457C-8D9E-A14A0C0AB105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105377" y="1437239"/>
        <a:ext cx="18845" cy="18845"/>
      </dsp:txXfrm>
    </dsp:sp>
    <dsp:sp modelId="{3CFE0B58-CCEE-4458-9285-7869C55B7D05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Ambiente istituzionale legislativo</a:t>
          </a:r>
          <a:endParaRPr lang="it-IT" sz="1300" kern="1200" dirty="0"/>
        </a:p>
      </dsp:txBody>
      <dsp:txXfrm>
        <a:off x="3670829" y="186372"/>
        <a:ext cx="887941" cy="887941"/>
      </dsp:txXfrm>
    </dsp:sp>
    <dsp:sp modelId="{A6629BC7-B982-45B1-A1E7-3B109C9EB48F}">
      <dsp:nvSpPr>
        <dsp:cNvPr id="0" name=""/>
        <dsp:cNvSpPr/>
      </dsp:nvSpPr>
      <dsp:spPr>
        <a:xfrm>
          <a:off x="4742668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921696" y="2253558"/>
        <a:ext cx="18845" cy="18845"/>
      </dsp:txXfrm>
    </dsp:sp>
    <dsp:sp modelId="{E3075E2F-FBD9-4DF4-ACA5-546D4C7C3B22}">
      <dsp:nvSpPr>
        <dsp:cNvPr id="0" name=""/>
        <dsp:cNvSpPr/>
      </dsp:nvSpPr>
      <dsp:spPr>
        <a:xfrm>
          <a:off x="5119569" y="1635112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Ambiente culturale tecnologico</a:t>
          </a:r>
          <a:endParaRPr lang="it-IT" sz="1300" kern="1200" dirty="0"/>
        </a:p>
      </dsp:txBody>
      <dsp:txXfrm>
        <a:off x="5303467" y="1819010"/>
        <a:ext cx="887941" cy="887941"/>
      </dsp:txXfrm>
    </dsp:sp>
    <dsp:sp modelId="{68E4988F-61FF-4E8F-B149-872BD220000E}">
      <dsp:nvSpPr>
        <dsp:cNvPr id="0" name=""/>
        <dsp:cNvSpPr/>
      </dsp:nvSpPr>
      <dsp:spPr>
        <a:xfrm rot="5400000">
          <a:off x="3926349" y="3065567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105377" y="3069878"/>
        <a:ext cx="18845" cy="18845"/>
      </dsp:txXfrm>
    </dsp:sp>
    <dsp:sp modelId="{3F4E3191-691C-4FE6-A205-7C1E7E475DF4}">
      <dsp:nvSpPr>
        <dsp:cNvPr id="0" name=""/>
        <dsp:cNvSpPr/>
      </dsp:nvSpPr>
      <dsp:spPr>
        <a:xfrm>
          <a:off x="3486931" y="3267751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Ambiente economico</a:t>
          </a:r>
          <a:endParaRPr lang="it-IT" sz="1300" kern="1200" dirty="0"/>
        </a:p>
      </dsp:txBody>
      <dsp:txXfrm>
        <a:off x="3670829" y="3451649"/>
        <a:ext cx="887941" cy="887941"/>
      </dsp:txXfrm>
    </dsp:sp>
    <dsp:sp modelId="{3B1543DB-0C5F-482B-8295-A63A4E7B7EEB}">
      <dsp:nvSpPr>
        <dsp:cNvPr id="0" name=""/>
        <dsp:cNvSpPr/>
      </dsp:nvSpPr>
      <dsp:spPr>
        <a:xfrm rot="10800000">
          <a:off x="3110030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 rot="10800000">
        <a:off x="3289058" y="2253558"/>
        <a:ext cx="18845" cy="18845"/>
      </dsp:txXfrm>
    </dsp:sp>
    <dsp:sp modelId="{BF0E8B4B-0A26-4E66-82B2-2DF735C44EBA}">
      <dsp:nvSpPr>
        <dsp:cNvPr id="0" name=""/>
        <dsp:cNvSpPr/>
      </dsp:nvSpPr>
      <dsp:spPr>
        <a:xfrm>
          <a:off x="1854293" y="1635112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Ambiente demografico sociale</a:t>
          </a:r>
          <a:endParaRPr lang="it-IT" sz="1300" kern="1200" dirty="0"/>
        </a:p>
      </dsp:txBody>
      <dsp:txXfrm>
        <a:off x="2038191" y="1819010"/>
        <a:ext cx="887941" cy="8879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12E3FE-D66E-412A-AFD0-95DC6049C9AB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Impresa</a:t>
          </a:r>
          <a:endParaRPr lang="it-IT" sz="2000" kern="1200" dirty="0"/>
        </a:p>
      </dsp:txBody>
      <dsp:txXfrm>
        <a:off x="3670829" y="1819010"/>
        <a:ext cx="887941" cy="887941"/>
      </dsp:txXfrm>
    </dsp:sp>
    <dsp:sp modelId="{7D9B7F06-883F-457C-8D9E-A14A0C0AB105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105377" y="1437239"/>
        <a:ext cx="18845" cy="18845"/>
      </dsp:txXfrm>
    </dsp:sp>
    <dsp:sp modelId="{3CFE0B58-CCEE-4458-9285-7869C55B7D05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Mercato di vendita</a:t>
          </a:r>
          <a:endParaRPr lang="it-IT" sz="1400" kern="1200" dirty="0"/>
        </a:p>
      </dsp:txBody>
      <dsp:txXfrm>
        <a:off x="3670829" y="186372"/>
        <a:ext cx="887941" cy="887941"/>
      </dsp:txXfrm>
    </dsp:sp>
    <dsp:sp modelId="{A6629BC7-B982-45B1-A1E7-3B109C9EB48F}">
      <dsp:nvSpPr>
        <dsp:cNvPr id="0" name=""/>
        <dsp:cNvSpPr/>
      </dsp:nvSpPr>
      <dsp:spPr>
        <a:xfrm>
          <a:off x="4742668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921696" y="2253558"/>
        <a:ext cx="18845" cy="18845"/>
      </dsp:txXfrm>
    </dsp:sp>
    <dsp:sp modelId="{E3075E2F-FBD9-4DF4-ACA5-546D4C7C3B22}">
      <dsp:nvSpPr>
        <dsp:cNvPr id="0" name=""/>
        <dsp:cNvSpPr/>
      </dsp:nvSpPr>
      <dsp:spPr>
        <a:xfrm>
          <a:off x="5119569" y="1635112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Mercato finanziario</a:t>
          </a:r>
          <a:endParaRPr lang="it-IT" sz="1400" kern="1200" dirty="0"/>
        </a:p>
      </dsp:txBody>
      <dsp:txXfrm>
        <a:off x="5303467" y="1819010"/>
        <a:ext cx="887941" cy="887941"/>
      </dsp:txXfrm>
    </dsp:sp>
    <dsp:sp modelId="{68E4988F-61FF-4E8F-B149-872BD220000E}">
      <dsp:nvSpPr>
        <dsp:cNvPr id="0" name=""/>
        <dsp:cNvSpPr/>
      </dsp:nvSpPr>
      <dsp:spPr>
        <a:xfrm rot="5400000">
          <a:off x="3926349" y="3065567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105377" y="3069878"/>
        <a:ext cx="18845" cy="18845"/>
      </dsp:txXfrm>
    </dsp:sp>
    <dsp:sp modelId="{3F4E3191-691C-4FE6-A205-7C1E7E475DF4}">
      <dsp:nvSpPr>
        <dsp:cNvPr id="0" name=""/>
        <dsp:cNvSpPr/>
      </dsp:nvSpPr>
      <dsp:spPr>
        <a:xfrm>
          <a:off x="3486931" y="3267751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Mercati di produzione</a:t>
          </a:r>
          <a:endParaRPr lang="it-IT" sz="1400" kern="1200" dirty="0"/>
        </a:p>
      </dsp:txBody>
      <dsp:txXfrm>
        <a:off x="3670829" y="3451649"/>
        <a:ext cx="887941" cy="887941"/>
      </dsp:txXfrm>
    </dsp:sp>
    <dsp:sp modelId="{3B1543DB-0C5F-482B-8295-A63A4E7B7EEB}">
      <dsp:nvSpPr>
        <dsp:cNvPr id="0" name=""/>
        <dsp:cNvSpPr/>
      </dsp:nvSpPr>
      <dsp:spPr>
        <a:xfrm rot="10800000">
          <a:off x="3110030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 rot="10800000">
        <a:off x="3289058" y="2253558"/>
        <a:ext cx="18845" cy="18845"/>
      </dsp:txXfrm>
    </dsp:sp>
    <dsp:sp modelId="{BF0E8B4B-0A26-4E66-82B2-2DF735C44EBA}">
      <dsp:nvSpPr>
        <dsp:cNvPr id="0" name=""/>
        <dsp:cNvSpPr/>
      </dsp:nvSpPr>
      <dsp:spPr>
        <a:xfrm>
          <a:off x="1854293" y="1635112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Mercato del lavoro</a:t>
          </a:r>
          <a:endParaRPr lang="it-IT" sz="1400" kern="1200" dirty="0"/>
        </a:p>
      </dsp:txBody>
      <dsp:txXfrm>
        <a:off x="2038191" y="1819010"/>
        <a:ext cx="887941" cy="8879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12E3FE-D66E-412A-AFD0-95DC6049C9AB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Concorrenza interna</a:t>
          </a:r>
          <a:endParaRPr lang="it-IT" sz="1300" kern="1200" dirty="0"/>
        </a:p>
      </dsp:txBody>
      <dsp:txXfrm>
        <a:off x="3670829" y="1819010"/>
        <a:ext cx="887941" cy="887941"/>
      </dsp:txXfrm>
    </dsp:sp>
    <dsp:sp modelId="{7D9B7F06-883F-457C-8D9E-A14A0C0AB105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105377" y="1437239"/>
        <a:ext cx="18845" cy="18845"/>
      </dsp:txXfrm>
    </dsp:sp>
    <dsp:sp modelId="{3CFE0B58-CCEE-4458-9285-7869C55B7D05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Minacce nuovi entranti</a:t>
          </a:r>
          <a:endParaRPr lang="it-IT" sz="1300" kern="1200" dirty="0"/>
        </a:p>
      </dsp:txBody>
      <dsp:txXfrm>
        <a:off x="3670829" y="186372"/>
        <a:ext cx="887941" cy="887941"/>
      </dsp:txXfrm>
    </dsp:sp>
    <dsp:sp modelId="{A6629BC7-B982-45B1-A1E7-3B109C9EB48F}">
      <dsp:nvSpPr>
        <dsp:cNvPr id="0" name=""/>
        <dsp:cNvSpPr/>
      </dsp:nvSpPr>
      <dsp:spPr>
        <a:xfrm>
          <a:off x="4742668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921696" y="2253558"/>
        <a:ext cx="18845" cy="18845"/>
      </dsp:txXfrm>
    </dsp:sp>
    <dsp:sp modelId="{E3075E2F-FBD9-4DF4-ACA5-546D4C7C3B22}">
      <dsp:nvSpPr>
        <dsp:cNvPr id="0" name=""/>
        <dsp:cNvSpPr/>
      </dsp:nvSpPr>
      <dsp:spPr>
        <a:xfrm>
          <a:off x="5119569" y="1635112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Potere contrattuale clienti</a:t>
          </a:r>
          <a:endParaRPr lang="it-IT" sz="1300" kern="1200" dirty="0"/>
        </a:p>
      </dsp:txBody>
      <dsp:txXfrm>
        <a:off x="5303467" y="1819010"/>
        <a:ext cx="887941" cy="887941"/>
      </dsp:txXfrm>
    </dsp:sp>
    <dsp:sp modelId="{68E4988F-61FF-4E8F-B149-872BD220000E}">
      <dsp:nvSpPr>
        <dsp:cNvPr id="0" name=""/>
        <dsp:cNvSpPr/>
      </dsp:nvSpPr>
      <dsp:spPr>
        <a:xfrm rot="5400000">
          <a:off x="3926349" y="3065567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105377" y="3069878"/>
        <a:ext cx="18845" cy="18845"/>
      </dsp:txXfrm>
    </dsp:sp>
    <dsp:sp modelId="{3F4E3191-691C-4FE6-A205-7C1E7E475DF4}">
      <dsp:nvSpPr>
        <dsp:cNvPr id="0" name=""/>
        <dsp:cNvSpPr/>
      </dsp:nvSpPr>
      <dsp:spPr>
        <a:xfrm>
          <a:off x="3486931" y="3267751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Minacce prodotti sostitutivi</a:t>
          </a:r>
          <a:endParaRPr lang="it-IT" sz="1300" kern="1200" dirty="0"/>
        </a:p>
      </dsp:txBody>
      <dsp:txXfrm>
        <a:off x="3670829" y="3451649"/>
        <a:ext cx="887941" cy="887941"/>
      </dsp:txXfrm>
    </dsp:sp>
    <dsp:sp modelId="{3B1543DB-0C5F-482B-8295-A63A4E7B7EEB}">
      <dsp:nvSpPr>
        <dsp:cNvPr id="0" name=""/>
        <dsp:cNvSpPr/>
      </dsp:nvSpPr>
      <dsp:spPr>
        <a:xfrm rot="10800000">
          <a:off x="3110030" y="224924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 rot="10800000">
        <a:off x="3289058" y="2253558"/>
        <a:ext cx="18845" cy="18845"/>
      </dsp:txXfrm>
    </dsp:sp>
    <dsp:sp modelId="{BF0E8B4B-0A26-4E66-82B2-2DF735C44EBA}">
      <dsp:nvSpPr>
        <dsp:cNvPr id="0" name=""/>
        <dsp:cNvSpPr/>
      </dsp:nvSpPr>
      <dsp:spPr>
        <a:xfrm>
          <a:off x="1854293" y="1635112"/>
          <a:ext cx="1255737" cy="12557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Potere contrattuale fornitori</a:t>
          </a:r>
          <a:endParaRPr lang="it-IT" sz="1300" kern="1200" dirty="0"/>
        </a:p>
      </dsp:txBody>
      <dsp:txXfrm>
        <a:off x="2038191" y="1819010"/>
        <a:ext cx="887941" cy="887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5ABAC-CA62-479E-BDA9-7DDAFCE87886}" type="datetimeFigureOut">
              <a:rPr lang="it-IT" smtClean="0"/>
              <a:pPr/>
              <a:t>18/05/2015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02483-55C6-471E-AFBC-FE5FFBC2840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2235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 smtClean="0"/>
              <a:t>Fare clic per modificare lo stile del titolo</a:t>
            </a:r>
            <a:endParaRPr lang="en-US" noProof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noProof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2901F-83FB-4991-B4A2-2AECF7A5F1F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2F076-6334-4133-9C2E-B4E1E63D88D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557BD-8134-4773-9B8A-BBEAEFAAA0A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1143000"/>
          </a:xfrm>
        </p:spPr>
        <p:txBody>
          <a:bodyPr/>
          <a:lstStyle>
            <a:lvl1pPr algn="l">
              <a:defRPr>
                <a:solidFill>
                  <a:srgbClr val="002060"/>
                </a:solidFill>
              </a:defRPr>
            </a:lvl1pPr>
          </a:lstStyle>
          <a:p>
            <a:r>
              <a:rPr lang="en-US" noProof="0" dirty="0" smtClean="0"/>
              <a:t>Fare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per </a:t>
            </a:r>
            <a:r>
              <a:rPr lang="en-US" noProof="0" dirty="0" err="1" smtClean="0"/>
              <a:t>modificare</a:t>
            </a:r>
            <a:r>
              <a:rPr lang="en-US" noProof="0" dirty="0" smtClean="0"/>
              <a:t> lo stile del </a:t>
            </a:r>
            <a:r>
              <a:rPr lang="en-US" noProof="0" dirty="0" err="1" smtClean="0"/>
              <a:t>titolo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Fare clic per modificare stili del testo dello schema</a:t>
            </a:r>
          </a:p>
          <a:p>
            <a:pPr lvl="1"/>
            <a:r>
              <a:rPr lang="en-US" noProof="0" smtClean="0"/>
              <a:t>Secondo livello</a:t>
            </a:r>
          </a:p>
          <a:p>
            <a:pPr lvl="2"/>
            <a:r>
              <a:rPr lang="en-US" noProof="0" smtClean="0"/>
              <a:t>Terzo livello</a:t>
            </a:r>
          </a:p>
          <a:p>
            <a:pPr lvl="3"/>
            <a:r>
              <a:rPr lang="en-US" noProof="0" smtClean="0"/>
              <a:t>Quarto livello</a:t>
            </a:r>
          </a:p>
          <a:p>
            <a:pPr lvl="4"/>
            <a:r>
              <a:rPr lang="en-US" noProof="0" smtClean="0"/>
              <a:t>Quinto livello</a:t>
            </a:r>
            <a:endParaRPr lang="en-US" noProof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09046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691680" y="6356350"/>
            <a:ext cx="583264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668344" y="6356350"/>
            <a:ext cx="101845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FF3BB-7B2E-49AF-B619-BD7DA4AC93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02F5E-0AA9-4D1E-9FF6-272F98D8F4F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88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0057-557F-4BAC-8CD9-02FC4DC32C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4FBE-41C9-489A-8A49-F12B1C664BE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86502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82878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928926" y="6356350"/>
            <a:ext cx="328614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noProof="0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858016" y="6356350"/>
            <a:ext cx="182878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75C43-5892-427E-A289-11476E838F1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29BAE-F9E0-4B7F-97CA-C0CE06E26AF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75BB6-4131-4D0F-A0A9-03058B2078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0719C-0558-46AB-A0DE-D456ED2C9B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995509-3931-4854-B74C-B6BFB7068A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975086"/>
            <a:ext cx="7772400" cy="1885962"/>
          </a:xfrm>
        </p:spPr>
        <p:txBody>
          <a:bodyPr/>
          <a:lstStyle/>
          <a:p>
            <a:r>
              <a:rPr lang="it-IT" sz="3600" dirty="0" smtClean="0">
                <a:solidFill>
                  <a:srgbClr val="002060"/>
                </a:solidFill>
              </a:rPr>
              <a:t>L’impresa nel sistema ambiente-mercato</a:t>
            </a:r>
            <a:r>
              <a:rPr lang="it-IT" sz="3600" dirty="0">
                <a:solidFill>
                  <a:srgbClr val="002060"/>
                </a:solidFill>
              </a:rPr>
              <a:t/>
            </a:r>
            <a:br>
              <a:rPr lang="it-IT" sz="3600" dirty="0">
                <a:solidFill>
                  <a:srgbClr val="002060"/>
                </a:solidFill>
              </a:rPr>
            </a:br>
            <a:r>
              <a:rPr lang="it-IT" sz="3600" dirty="0">
                <a:solidFill>
                  <a:srgbClr val="002060"/>
                </a:solidFill>
              </a:rPr>
              <a:t>Il modello delle 5 forze di Porter</a:t>
            </a:r>
            <a:br>
              <a:rPr lang="it-IT" sz="3600" dirty="0">
                <a:solidFill>
                  <a:srgbClr val="002060"/>
                </a:solidFill>
              </a:rPr>
            </a:br>
            <a:r>
              <a:rPr lang="it-IT" sz="3600" dirty="0">
                <a:solidFill>
                  <a:srgbClr val="002060"/>
                </a:solidFill>
              </a:rPr>
              <a:t>I fini dell’impresa</a:t>
            </a:r>
            <a:endParaRPr lang="it-IT" sz="36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Forme di mercato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Si identificano diverse forme di mercato in base a:</a:t>
            </a:r>
          </a:p>
          <a:p>
            <a:pPr lvl="1"/>
            <a:r>
              <a:rPr lang="it-IT" dirty="0" smtClean="0"/>
              <a:t>Grado di concentrazione, elasticità e differenziazione della domanda</a:t>
            </a:r>
          </a:p>
          <a:p>
            <a:pPr lvl="1"/>
            <a:r>
              <a:rPr lang="it-IT" dirty="0" smtClean="0"/>
              <a:t>Grado di concentrazione dell’offerta</a:t>
            </a:r>
          </a:p>
          <a:p>
            <a:pPr lvl="1"/>
            <a:r>
              <a:rPr lang="it-IT" dirty="0" smtClean="0"/>
              <a:t>Grado di differenziazione dei prodotti</a:t>
            </a:r>
          </a:p>
          <a:p>
            <a:pPr lvl="1"/>
            <a:r>
              <a:rPr lang="it-IT" dirty="0" smtClean="0"/>
              <a:t>Esistenza di barriere all’ingresso ed all’uscita</a:t>
            </a:r>
          </a:p>
          <a:p>
            <a:pPr lvl="1"/>
            <a:r>
              <a:rPr lang="it-IT" dirty="0" smtClean="0"/>
              <a:t>Rapporto di equilibrio tra domanda ed offerta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6326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Grado di concentrazione della domanda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Monopsonio </a:t>
            </a:r>
            <a:r>
              <a:rPr lang="it-IT" dirty="0" smtClean="0">
                <a:sym typeface="Wingdings" pitchFamily="2" charset="2"/>
              </a:rPr>
              <a:t> 1 unico acquirente</a:t>
            </a:r>
          </a:p>
          <a:p>
            <a:r>
              <a:rPr lang="it-IT" dirty="0" smtClean="0">
                <a:sym typeface="Wingdings" pitchFamily="2" charset="2"/>
              </a:rPr>
              <a:t>Oligopsonio  pochi grandi acquirenti</a:t>
            </a:r>
          </a:p>
          <a:p>
            <a:r>
              <a:rPr lang="it-IT" dirty="0" smtClean="0">
                <a:sym typeface="Wingdings" pitchFamily="2" charset="2"/>
              </a:rPr>
              <a:t>Domanda frazionata  molti piccoli acquirenti</a:t>
            </a:r>
          </a:p>
          <a:p>
            <a:endParaRPr lang="it-IT" dirty="0">
              <a:sym typeface="Wingdings" pitchFamily="2" charset="2"/>
            </a:endParaRPr>
          </a:p>
          <a:p>
            <a:r>
              <a:rPr lang="it-IT" dirty="0" smtClean="0">
                <a:sym typeface="Wingdings" pitchFamily="2" charset="2"/>
              </a:rPr>
              <a:t>Determina la forza contrattuale dell’acquirente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9770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Grado di elasticità e di differenziazione della domanda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Come varia la domanda al variare delle congiunture economiche?</a:t>
            </a:r>
          </a:p>
          <a:p>
            <a:r>
              <a:rPr lang="it-IT" sz="2800" dirty="0" smtClean="0"/>
              <a:t>Domanda fortemente elastica </a:t>
            </a:r>
            <a:r>
              <a:rPr lang="it-IT" sz="2800" dirty="0" smtClean="0">
                <a:sym typeface="Wingdings" pitchFamily="2" charset="2"/>
              </a:rPr>
              <a:t> incertezza per i produttori</a:t>
            </a:r>
          </a:p>
          <a:p>
            <a:endParaRPr lang="it-IT" sz="2800" dirty="0">
              <a:sym typeface="Wingdings" pitchFamily="2" charset="2"/>
            </a:endParaRPr>
          </a:p>
          <a:p>
            <a:r>
              <a:rPr lang="it-IT" sz="2800" dirty="0" smtClean="0">
                <a:sym typeface="Wingdings" pitchFamily="2" charset="2"/>
              </a:rPr>
              <a:t>Differenziazione della domanda: diversi segmenti di consumatori hanno esigenze diverse e, di conseguenza, richiedono prodotti/servizi diversi</a:t>
            </a:r>
            <a:endParaRPr lang="it-IT" sz="2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9051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Grado di concentrazione dell’offerta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Monopolio </a:t>
            </a:r>
            <a:r>
              <a:rPr lang="it-IT" dirty="0" smtClean="0">
                <a:sym typeface="Wingdings" pitchFamily="2" charset="2"/>
              </a:rPr>
              <a:t> 1 unico venditore</a:t>
            </a:r>
          </a:p>
          <a:p>
            <a:endParaRPr lang="it-IT" dirty="0" smtClean="0">
              <a:sym typeface="Wingdings" pitchFamily="2" charset="2"/>
            </a:endParaRPr>
          </a:p>
          <a:p>
            <a:r>
              <a:rPr lang="it-IT" dirty="0" smtClean="0">
                <a:sym typeface="Wingdings" pitchFamily="2" charset="2"/>
              </a:rPr>
              <a:t>Oligopolio  pochi grandi venditori</a:t>
            </a:r>
          </a:p>
          <a:p>
            <a:endParaRPr lang="it-IT" dirty="0" smtClean="0">
              <a:sym typeface="Wingdings" pitchFamily="2" charset="2"/>
            </a:endParaRPr>
          </a:p>
          <a:p>
            <a:r>
              <a:rPr lang="it-IT" dirty="0" smtClean="0">
                <a:sym typeface="Wingdings" pitchFamily="2" charset="2"/>
              </a:rPr>
              <a:t>Concorrenza perfetta  molti piccoli venditori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6790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Monopolio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Il produttore monopolista è arbitro del prezzo e della quantità di produzione da immettere sul mercato</a:t>
            </a:r>
          </a:p>
          <a:p>
            <a:r>
              <a:rPr lang="it-IT" sz="2800" dirty="0" smtClean="0"/>
              <a:t>Se la funzione di domanda è q = q(p), egli imporrà il prezzo p</a:t>
            </a:r>
            <a:r>
              <a:rPr lang="it-IT" sz="2800" baseline="30000" dirty="0" smtClean="0"/>
              <a:t>*</a:t>
            </a:r>
            <a:r>
              <a:rPr lang="it-IT" sz="2800" dirty="0" smtClean="0"/>
              <a:t> e immetterà sul mercato la quantità q(p</a:t>
            </a:r>
            <a:r>
              <a:rPr lang="it-IT" sz="2800" baseline="30000" dirty="0" smtClean="0"/>
              <a:t>*</a:t>
            </a:r>
            <a:r>
              <a:rPr lang="it-IT" sz="2800" dirty="0" smtClean="0"/>
              <a:t>) tale che il profitto </a:t>
            </a:r>
            <a:r>
              <a:rPr lang="it-IT" sz="2800" dirty="0" smtClean="0">
                <a:latin typeface="Symbol" pitchFamily="18" charset="2"/>
              </a:rPr>
              <a:t>p</a:t>
            </a:r>
            <a:r>
              <a:rPr lang="it-IT" sz="2800" baseline="30000" dirty="0" smtClean="0">
                <a:latin typeface="+mj-lt"/>
              </a:rPr>
              <a:t>*</a:t>
            </a:r>
            <a:r>
              <a:rPr lang="it-IT" sz="2800" dirty="0" smtClean="0"/>
              <a:t> = p</a:t>
            </a:r>
            <a:r>
              <a:rPr lang="it-IT" sz="2800" baseline="30000" dirty="0" smtClean="0"/>
              <a:t>*</a:t>
            </a:r>
            <a:r>
              <a:rPr lang="it-IT" sz="2800" dirty="0" smtClean="0"/>
              <a:t> x q(p</a:t>
            </a:r>
            <a:r>
              <a:rPr lang="it-IT" sz="2800" baseline="30000" dirty="0" smtClean="0"/>
              <a:t>*</a:t>
            </a:r>
            <a:r>
              <a:rPr lang="it-IT" sz="2800" dirty="0" smtClean="0"/>
              <a:t>) MAX!</a:t>
            </a:r>
            <a:endParaRPr lang="it-IT" sz="2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  <p:cxnSp>
        <p:nvCxnSpPr>
          <p:cNvPr id="6" name="Connettore 2 5"/>
          <p:cNvCxnSpPr/>
          <p:nvPr/>
        </p:nvCxnSpPr>
        <p:spPr>
          <a:xfrm flipV="1">
            <a:off x="2267744" y="4077072"/>
            <a:ext cx="0" cy="22322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>
            <a:off x="2267744" y="6309320"/>
            <a:ext cx="18002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igura a mano libera 8"/>
          <p:cNvSpPr/>
          <p:nvPr/>
        </p:nvSpPr>
        <p:spPr>
          <a:xfrm>
            <a:off x="2390697" y="4361268"/>
            <a:ext cx="1496291" cy="1778924"/>
          </a:xfrm>
          <a:custGeom>
            <a:avLst/>
            <a:gdLst>
              <a:gd name="connsiteX0" fmla="*/ 0 w 1496291"/>
              <a:gd name="connsiteY0" fmla="*/ 0 h 1778924"/>
              <a:gd name="connsiteX1" fmla="*/ 199506 w 1496291"/>
              <a:gd name="connsiteY1" fmla="*/ 698269 h 1778924"/>
              <a:gd name="connsiteX2" fmla="*/ 573579 w 1496291"/>
              <a:gd name="connsiteY2" fmla="*/ 1404851 h 1778924"/>
              <a:gd name="connsiteX3" fmla="*/ 947651 w 1496291"/>
              <a:gd name="connsiteY3" fmla="*/ 1654233 h 1778924"/>
              <a:gd name="connsiteX4" fmla="*/ 1496291 w 1496291"/>
              <a:gd name="connsiteY4" fmla="*/ 1778924 h 177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291" h="1778924">
                <a:moveTo>
                  <a:pt x="0" y="0"/>
                </a:moveTo>
                <a:cubicBezTo>
                  <a:pt x="51955" y="232063"/>
                  <a:pt x="103910" y="464127"/>
                  <a:pt x="199506" y="698269"/>
                </a:cubicBezTo>
                <a:cubicBezTo>
                  <a:pt x="295102" y="932411"/>
                  <a:pt x="448888" y="1245524"/>
                  <a:pt x="573579" y="1404851"/>
                </a:cubicBezTo>
                <a:cubicBezTo>
                  <a:pt x="698270" y="1564178"/>
                  <a:pt x="793866" y="1591888"/>
                  <a:pt x="947651" y="1654233"/>
                </a:cubicBezTo>
                <a:cubicBezTo>
                  <a:pt x="1101436" y="1716579"/>
                  <a:pt x="1298863" y="1747751"/>
                  <a:pt x="1496291" y="1778924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3985488" y="604277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+mj-lt"/>
              </a:rPr>
              <a:t>p</a:t>
            </a:r>
            <a:endParaRPr lang="it-IT" sz="1600" dirty="0">
              <a:latin typeface="+mj-lt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267744" y="3933056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+mj-lt"/>
              </a:rPr>
              <a:t>q</a:t>
            </a:r>
            <a:r>
              <a:rPr lang="it-IT" sz="1600" dirty="0" smtClean="0">
                <a:latin typeface="+mj-lt"/>
              </a:rPr>
              <a:t> = q(p)</a:t>
            </a:r>
            <a:endParaRPr lang="it-IT" sz="1600" dirty="0">
              <a:latin typeface="+mj-l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699792" y="6021288"/>
            <a:ext cx="35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+mj-lt"/>
              </a:rPr>
              <a:t>p</a:t>
            </a:r>
            <a:r>
              <a:rPr lang="it-IT" sz="1600" baseline="30000" dirty="0" smtClean="0">
                <a:latin typeface="+mj-lt"/>
              </a:rPr>
              <a:t>*</a:t>
            </a:r>
            <a:endParaRPr lang="it-IT" sz="1600" baseline="30000" dirty="0">
              <a:latin typeface="+mj-lt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747923" y="5338153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+mj-lt"/>
              </a:rPr>
              <a:t>q</a:t>
            </a:r>
            <a:r>
              <a:rPr lang="it-IT" sz="1600" dirty="0" smtClean="0">
                <a:latin typeface="+mj-lt"/>
              </a:rPr>
              <a:t>(p</a:t>
            </a:r>
            <a:r>
              <a:rPr lang="it-IT" sz="1600" baseline="30000" dirty="0" smtClean="0">
                <a:latin typeface="+mj-lt"/>
              </a:rPr>
              <a:t>*</a:t>
            </a:r>
            <a:r>
              <a:rPr lang="it-IT" sz="1600" dirty="0" smtClean="0">
                <a:latin typeface="+mj-lt"/>
              </a:rPr>
              <a:t>)</a:t>
            </a:r>
            <a:endParaRPr lang="it-IT" sz="1600" dirty="0">
              <a:latin typeface="+mj-lt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2267744" y="5508089"/>
            <a:ext cx="504056" cy="8012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2340398" y="5707165"/>
            <a:ext cx="364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Symbol" pitchFamily="18" charset="2"/>
              </a:rPr>
              <a:t>p</a:t>
            </a:r>
            <a:r>
              <a:rPr lang="it-IT" sz="1600" baseline="30000" dirty="0" smtClean="0">
                <a:latin typeface="+mj-lt"/>
              </a:rPr>
              <a:t>*</a:t>
            </a:r>
            <a:endParaRPr lang="it-IT" sz="1600" baseline="30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1557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Monopolio discriminante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monopolista, per ottenere un profitto maggiore, può decidere di stabilire più livelli di prezzi (corrispondenti a diversi livelli di qualità del prodotto) e lasciare che sia il consumatore a mettersi nella fascia prezzo-qualità alta o bassa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  <p:cxnSp>
        <p:nvCxnSpPr>
          <p:cNvPr id="5" name="Connettore 2 4"/>
          <p:cNvCxnSpPr/>
          <p:nvPr/>
        </p:nvCxnSpPr>
        <p:spPr>
          <a:xfrm flipV="1">
            <a:off x="3851920" y="4221088"/>
            <a:ext cx="0" cy="22322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>
            <a:off x="3851920" y="6453336"/>
            <a:ext cx="18002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igura a mano libera 6"/>
          <p:cNvSpPr/>
          <p:nvPr/>
        </p:nvSpPr>
        <p:spPr>
          <a:xfrm>
            <a:off x="3974873" y="4505284"/>
            <a:ext cx="1496291" cy="1778924"/>
          </a:xfrm>
          <a:custGeom>
            <a:avLst/>
            <a:gdLst>
              <a:gd name="connsiteX0" fmla="*/ 0 w 1496291"/>
              <a:gd name="connsiteY0" fmla="*/ 0 h 1778924"/>
              <a:gd name="connsiteX1" fmla="*/ 199506 w 1496291"/>
              <a:gd name="connsiteY1" fmla="*/ 698269 h 1778924"/>
              <a:gd name="connsiteX2" fmla="*/ 573579 w 1496291"/>
              <a:gd name="connsiteY2" fmla="*/ 1404851 h 1778924"/>
              <a:gd name="connsiteX3" fmla="*/ 947651 w 1496291"/>
              <a:gd name="connsiteY3" fmla="*/ 1654233 h 1778924"/>
              <a:gd name="connsiteX4" fmla="*/ 1496291 w 1496291"/>
              <a:gd name="connsiteY4" fmla="*/ 1778924 h 1778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6291" h="1778924">
                <a:moveTo>
                  <a:pt x="0" y="0"/>
                </a:moveTo>
                <a:cubicBezTo>
                  <a:pt x="51955" y="232063"/>
                  <a:pt x="103910" y="464127"/>
                  <a:pt x="199506" y="698269"/>
                </a:cubicBezTo>
                <a:cubicBezTo>
                  <a:pt x="295102" y="932411"/>
                  <a:pt x="448888" y="1245524"/>
                  <a:pt x="573579" y="1404851"/>
                </a:cubicBezTo>
                <a:cubicBezTo>
                  <a:pt x="698270" y="1564178"/>
                  <a:pt x="793866" y="1591888"/>
                  <a:pt x="947651" y="1654233"/>
                </a:cubicBezTo>
                <a:cubicBezTo>
                  <a:pt x="1101436" y="1716579"/>
                  <a:pt x="1298863" y="1747751"/>
                  <a:pt x="1496291" y="1778924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5569664" y="618679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+mj-lt"/>
              </a:rPr>
              <a:t>p</a:t>
            </a:r>
            <a:endParaRPr lang="it-IT" sz="1600" dirty="0">
              <a:latin typeface="+mj-lt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851920" y="4077072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+mj-lt"/>
              </a:rPr>
              <a:t>q</a:t>
            </a:r>
            <a:r>
              <a:rPr lang="it-IT" sz="1600" dirty="0" smtClean="0">
                <a:latin typeface="+mj-lt"/>
              </a:rPr>
              <a:t> = q(p)</a:t>
            </a:r>
            <a:endParaRPr lang="it-IT" sz="1600" dirty="0">
              <a:latin typeface="+mj-lt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906261" y="6381328"/>
            <a:ext cx="35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+mj-lt"/>
              </a:rPr>
              <a:t>p</a:t>
            </a:r>
            <a:r>
              <a:rPr lang="it-IT" sz="1600" baseline="-25000" dirty="0" smtClean="0">
                <a:latin typeface="+mj-lt"/>
              </a:rPr>
              <a:t>1</a:t>
            </a:r>
            <a:endParaRPr lang="it-IT" sz="1600" baseline="-25000" dirty="0">
              <a:latin typeface="+mj-lt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3332099" y="4797152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+mj-lt"/>
              </a:rPr>
              <a:t>q(p</a:t>
            </a:r>
            <a:r>
              <a:rPr lang="it-IT" sz="1600" baseline="-25000" dirty="0" smtClean="0">
                <a:latin typeface="+mj-lt"/>
              </a:rPr>
              <a:t>1</a:t>
            </a:r>
            <a:r>
              <a:rPr lang="it-IT" sz="1600" dirty="0" smtClean="0">
                <a:latin typeface="+mj-lt"/>
              </a:rPr>
              <a:t>)</a:t>
            </a:r>
            <a:endParaRPr lang="it-IT" sz="1600" dirty="0">
              <a:latin typeface="+mj-lt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3851920" y="6165304"/>
            <a:ext cx="1080120" cy="2880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3851920" y="5877272"/>
            <a:ext cx="648072" cy="57606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3851920" y="5013177"/>
            <a:ext cx="254755" cy="14401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3779912" y="5229200"/>
            <a:ext cx="364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baseline="-25000" dirty="0" smtClean="0">
                <a:latin typeface="+mj-lt"/>
              </a:rPr>
              <a:t>1</a:t>
            </a:r>
            <a:endParaRPr lang="it-IT" sz="1600" baseline="-25000" dirty="0">
              <a:latin typeface="+mj-lt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4356622" y="6381328"/>
            <a:ext cx="35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+mj-lt"/>
              </a:rPr>
              <a:t>p</a:t>
            </a:r>
            <a:r>
              <a:rPr lang="it-IT" sz="1600" baseline="-25000" dirty="0" smtClean="0">
                <a:latin typeface="+mj-lt"/>
              </a:rPr>
              <a:t>2</a:t>
            </a:r>
            <a:endParaRPr lang="it-IT" sz="1600" baseline="-25000" dirty="0">
              <a:latin typeface="+mj-lt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4788670" y="6381328"/>
            <a:ext cx="35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+mj-lt"/>
              </a:rPr>
              <a:t>p</a:t>
            </a:r>
            <a:r>
              <a:rPr lang="it-IT" sz="1600" baseline="-25000" dirty="0" smtClean="0">
                <a:latin typeface="+mj-lt"/>
              </a:rPr>
              <a:t>3</a:t>
            </a:r>
            <a:endParaRPr lang="it-IT" sz="1600" baseline="-25000" dirty="0">
              <a:latin typeface="+mj-lt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4114413" y="5877272"/>
            <a:ext cx="364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baseline="-25000" dirty="0" smtClean="0">
                <a:latin typeface="+mj-lt"/>
              </a:rPr>
              <a:t>2</a:t>
            </a:r>
            <a:endParaRPr lang="it-IT" sz="1600" baseline="-25000" dirty="0">
              <a:latin typeface="+mj-lt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545867" y="6114568"/>
            <a:ext cx="364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baseline="-25000" dirty="0" smtClean="0">
                <a:latin typeface="+mj-lt"/>
              </a:rPr>
              <a:t>3</a:t>
            </a:r>
            <a:endParaRPr lang="it-IT" sz="1600" baseline="-25000" dirty="0">
              <a:latin typeface="+mj-lt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3332099" y="5682734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+mj-lt"/>
              </a:rPr>
              <a:t>q(p</a:t>
            </a:r>
            <a:r>
              <a:rPr lang="it-IT" sz="1600" baseline="-25000" dirty="0" smtClean="0">
                <a:latin typeface="+mj-lt"/>
              </a:rPr>
              <a:t>2</a:t>
            </a:r>
            <a:r>
              <a:rPr lang="it-IT" sz="1600" dirty="0" smtClean="0">
                <a:latin typeface="+mj-lt"/>
              </a:rPr>
              <a:t>)</a:t>
            </a:r>
            <a:endParaRPr lang="it-IT" sz="1600" dirty="0">
              <a:latin typeface="+mj-lt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3347864" y="6042774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latin typeface="+mj-lt"/>
              </a:rPr>
              <a:t>q(p</a:t>
            </a:r>
            <a:r>
              <a:rPr lang="it-IT" sz="1600" baseline="-25000" dirty="0" smtClean="0">
                <a:latin typeface="+mj-lt"/>
              </a:rPr>
              <a:t>3</a:t>
            </a:r>
            <a:r>
              <a:rPr lang="it-IT" sz="1600" dirty="0" smtClean="0">
                <a:latin typeface="+mj-lt"/>
              </a:rPr>
              <a:t>)</a:t>
            </a:r>
            <a:endParaRPr lang="it-IT" sz="1600" dirty="0">
              <a:latin typeface="+mj-lt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723018" y="4933081"/>
            <a:ext cx="2126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Symbol" pitchFamily="18" charset="2"/>
              </a:rPr>
              <a:t>p</a:t>
            </a:r>
            <a:r>
              <a:rPr lang="it-IT" sz="2400" dirty="0" smtClean="0">
                <a:latin typeface="+mj-lt"/>
              </a:rPr>
              <a:t> = </a:t>
            </a:r>
            <a:r>
              <a:rPr lang="it-IT" sz="2400" dirty="0" smtClean="0">
                <a:latin typeface="Symbol" pitchFamily="18" charset="2"/>
              </a:rPr>
              <a:t>p</a:t>
            </a:r>
            <a:r>
              <a:rPr lang="it-IT" sz="2400" baseline="-25000" dirty="0" smtClean="0">
                <a:latin typeface="+mj-lt"/>
              </a:rPr>
              <a:t>1</a:t>
            </a:r>
            <a:r>
              <a:rPr lang="it-IT" sz="2400" dirty="0" smtClean="0">
                <a:latin typeface="+mj-lt"/>
              </a:rPr>
              <a:t> + </a:t>
            </a:r>
            <a:r>
              <a:rPr lang="it-IT" sz="2400" dirty="0" smtClean="0">
                <a:latin typeface="Symbol" pitchFamily="18" charset="2"/>
              </a:rPr>
              <a:t>p</a:t>
            </a:r>
            <a:r>
              <a:rPr lang="it-IT" sz="2400" baseline="-25000" dirty="0" smtClean="0">
                <a:latin typeface="+mj-lt"/>
              </a:rPr>
              <a:t>2</a:t>
            </a:r>
            <a:r>
              <a:rPr lang="it-IT" sz="2400" dirty="0">
                <a:latin typeface="+mj-lt"/>
              </a:rPr>
              <a:t> + </a:t>
            </a:r>
            <a:r>
              <a:rPr lang="it-IT" sz="2400" dirty="0" smtClean="0">
                <a:latin typeface="Symbol" pitchFamily="18" charset="2"/>
              </a:rPr>
              <a:t>p</a:t>
            </a:r>
            <a:r>
              <a:rPr lang="it-IT" sz="2400" baseline="-25000" dirty="0" smtClean="0">
                <a:latin typeface="+mj-lt"/>
              </a:rPr>
              <a:t>3</a:t>
            </a:r>
            <a:endParaRPr lang="it-IT" sz="2400" baseline="-25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7661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Concorrenza perfetta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Atomizzazione dell’offerta</a:t>
            </a:r>
          </a:p>
          <a:p>
            <a:r>
              <a:rPr lang="it-IT" dirty="0" smtClean="0"/>
              <a:t>Omogeneità dei prodotti e dei venditori</a:t>
            </a:r>
          </a:p>
          <a:p>
            <a:r>
              <a:rPr lang="it-IT" dirty="0" smtClean="0"/>
              <a:t>Trasparenza del mercato</a:t>
            </a:r>
          </a:p>
          <a:p>
            <a:r>
              <a:rPr lang="it-IT" dirty="0" smtClean="0"/>
              <a:t>Libertà di ingresso nel mercato</a:t>
            </a:r>
          </a:p>
          <a:p>
            <a:endParaRPr lang="it-IT" dirty="0"/>
          </a:p>
          <a:p>
            <a:r>
              <a:rPr lang="it-IT" dirty="0" smtClean="0"/>
              <a:t>L’unico fattore di scelta è il prezzo </a:t>
            </a:r>
            <a:r>
              <a:rPr lang="it-IT" dirty="0" smtClean="0">
                <a:sym typeface="Wingdings" pitchFamily="2" charset="2"/>
              </a:rPr>
              <a:t> tutti i venditori si allineeranno al prezzo di equilibrio che massimizzerà il profitto del </a:t>
            </a:r>
            <a:r>
              <a:rPr lang="it-IT" b="1" dirty="0" smtClean="0">
                <a:sym typeface="Wingdings" pitchFamily="2" charset="2"/>
              </a:rPr>
              <a:t>settore</a:t>
            </a:r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360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Grado di differenziazione dei prodotti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Monopolio e concorrenza perfetta sono forme di mercato «ideali», difficilmente riscontrabili nella realtà</a:t>
            </a:r>
          </a:p>
          <a:p>
            <a:r>
              <a:rPr lang="it-IT" dirty="0" smtClean="0"/>
              <a:t>Non esiste mai un solo prodotto che soddisfi determinati bisogni </a:t>
            </a:r>
            <a:r>
              <a:rPr lang="it-IT" dirty="0" smtClean="0">
                <a:sym typeface="Wingdings" pitchFamily="2" charset="2"/>
              </a:rPr>
              <a:t> no monopolio</a:t>
            </a:r>
          </a:p>
          <a:p>
            <a:r>
              <a:rPr lang="it-IT" dirty="0" smtClean="0">
                <a:sym typeface="Wingdings" pitchFamily="2" charset="2"/>
              </a:rPr>
              <a:t>I prodotti hanno sempre un grado di differenziazione tra di loro  no concorrenza perfetta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3037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Oligopolio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Oligopolio differenziato</a:t>
            </a:r>
          </a:p>
          <a:p>
            <a:pPr lvl="1"/>
            <a:r>
              <a:rPr lang="it-IT" sz="2400" dirty="0" smtClean="0"/>
              <a:t>Ciascun venditore è in concorrenza diretta con pochi altri venditori, in ragione della differenziazione dei prodotti</a:t>
            </a:r>
          </a:p>
          <a:p>
            <a:pPr lvl="1"/>
            <a:r>
              <a:rPr lang="it-IT" sz="2400" dirty="0" smtClean="0"/>
              <a:t>Beni di consumo</a:t>
            </a:r>
          </a:p>
          <a:p>
            <a:r>
              <a:rPr lang="it-IT" sz="2800" dirty="0" smtClean="0"/>
              <a:t>Oligopolio concentrato o omogeneo</a:t>
            </a:r>
          </a:p>
          <a:p>
            <a:pPr lvl="1"/>
            <a:r>
              <a:rPr lang="it-IT" sz="2400" dirty="0" smtClean="0"/>
              <a:t>Manca o è irrilevante il principio della differenziazione</a:t>
            </a:r>
          </a:p>
          <a:p>
            <a:pPr lvl="1"/>
            <a:r>
              <a:rPr lang="it-IT" sz="2400" dirty="0" smtClean="0"/>
              <a:t>Materie di base</a:t>
            </a:r>
          </a:p>
          <a:p>
            <a:r>
              <a:rPr lang="it-IT" sz="2800" dirty="0" smtClean="0"/>
              <a:t>Oligopolio misto</a:t>
            </a:r>
          </a:p>
          <a:p>
            <a:pPr lvl="1"/>
            <a:r>
              <a:rPr lang="it-IT" sz="2400" dirty="0" smtClean="0"/>
              <a:t>Situazione intermedia tra le precedenti</a:t>
            </a:r>
          </a:p>
          <a:p>
            <a:pPr lvl="1"/>
            <a:r>
              <a:rPr lang="it-IT" sz="2400" dirty="0" smtClean="0"/>
              <a:t>Beni durevoli</a:t>
            </a:r>
            <a:endParaRPr lang="it-IT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637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Concorrenza monopolistica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Pur nell’esistenza di un’offerta atomizzata, se ciascun produttore ha una produzione differenziata si parla di concorrenza monopolistica</a:t>
            </a:r>
          </a:p>
          <a:p>
            <a:r>
              <a:rPr lang="it-IT" dirty="0" smtClean="0"/>
              <a:t>Il consumatore non sceglie solo in base al prezzo, ma anche alla qualità, ai servizi aggiuntivi, alla marca, ecc.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7483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Impresa come sistema socio-tecnico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Organizzazione di persone e beni rivolte ad uno scopo produttivo</a:t>
            </a:r>
          </a:p>
          <a:p>
            <a:r>
              <a:rPr lang="it-IT" sz="2800" dirty="0" smtClean="0"/>
              <a:t>Contenuto economico dell’attività </a:t>
            </a:r>
            <a:r>
              <a:rPr lang="it-IT" sz="2800" dirty="0" smtClean="0">
                <a:sym typeface="Wingdings" pitchFamily="2" charset="2"/>
              </a:rPr>
              <a:t> risorse scarse</a:t>
            </a:r>
          </a:p>
          <a:p>
            <a:r>
              <a:rPr lang="it-IT" sz="2800" dirty="0" smtClean="0">
                <a:sym typeface="Wingdings" pitchFamily="2" charset="2"/>
              </a:rPr>
              <a:t>Scambi di beni e servizi con l’esterno</a:t>
            </a:r>
          </a:p>
          <a:p>
            <a:r>
              <a:rPr lang="it-IT" sz="2800" dirty="0" smtClean="0">
                <a:sym typeface="Wingdings" pitchFamily="2" charset="2"/>
              </a:rPr>
              <a:t>Finalità: produrre reddito</a:t>
            </a:r>
          </a:p>
          <a:p>
            <a:r>
              <a:rPr lang="it-IT" sz="2800" dirty="0" smtClean="0">
                <a:sym typeface="Wingdings" pitchFamily="2" charset="2"/>
              </a:rPr>
              <a:t>«Sistema aperto»  in relazione con l’ambiente esterno</a:t>
            </a:r>
          </a:p>
          <a:p>
            <a:r>
              <a:rPr lang="it-IT" sz="2800" dirty="0" smtClean="0">
                <a:sym typeface="Wingdings" pitchFamily="2" charset="2"/>
              </a:rPr>
              <a:t>Struttura patrimoniale  complesso di beni organizzato per lo svolgimento di processi produttivi</a:t>
            </a:r>
            <a:endParaRPr lang="it-IT" sz="2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6313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Barriere all’ingresso ed all’uscita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Barriere all’ingresso</a:t>
            </a:r>
          </a:p>
          <a:p>
            <a:pPr lvl="1"/>
            <a:r>
              <a:rPr lang="it-IT" dirty="0" smtClean="0"/>
              <a:t>Economie di scala</a:t>
            </a:r>
          </a:p>
          <a:p>
            <a:pPr lvl="1"/>
            <a:r>
              <a:rPr lang="it-IT" dirty="0" smtClean="0"/>
              <a:t>Disponibilità di brevetti e </a:t>
            </a:r>
            <a:r>
              <a:rPr lang="it-IT" i="1" dirty="0" smtClean="0"/>
              <a:t>know-how</a:t>
            </a:r>
          </a:p>
          <a:p>
            <a:pPr lvl="1"/>
            <a:r>
              <a:rPr lang="it-IT" dirty="0" smtClean="0"/>
              <a:t>Scarsezza di fattori produttivi essenziali</a:t>
            </a:r>
          </a:p>
          <a:p>
            <a:pPr lvl="1"/>
            <a:r>
              <a:rPr lang="it-IT" dirty="0" smtClean="0"/>
              <a:t>Accesso ai canali distributivi</a:t>
            </a:r>
          </a:p>
          <a:p>
            <a:pPr lvl="1"/>
            <a:r>
              <a:rPr lang="it-IT" dirty="0" smtClean="0"/>
              <a:t>Differenziazione dei prodotti (identità di </a:t>
            </a:r>
            <a:r>
              <a:rPr lang="it-IT" i="1" dirty="0" smtClean="0"/>
              <a:t>brand</a:t>
            </a:r>
            <a:r>
              <a:rPr lang="it-IT" dirty="0" smtClean="0"/>
              <a:t>)</a:t>
            </a:r>
          </a:p>
          <a:p>
            <a:r>
              <a:rPr lang="it-IT" dirty="0" smtClean="0"/>
              <a:t>Barriere all’uscita</a:t>
            </a:r>
          </a:p>
          <a:p>
            <a:pPr lvl="1"/>
            <a:r>
              <a:rPr lang="it-IT" dirty="0" smtClean="0"/>
              <a:t>Vincoli sociali</a:t>
            </a:r>
          </a:p>
          <a:p>
            <a:pPr lvl="1"/>
            <a:r>
              <a:rPr lang="it-IT" dirty="0" smtClean="0"/>
              <a:t>Costi di conversione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0194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Equilibrio tra domanda ed offerta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Se domanda &gt; capacità di produzione</a:t>
            </a:r>
          </a:p>
          <a:p>
            <a:pPr lvl="1"/>
            <a:r>
              <a:rPr lang="it-IT" sz="2400" dirty="0" smtClean="0"/>
              <a:t>I produttori assumeranno posizione di vantaggio</a:t>
            </a:r>
          </a:p>
          <a:p>
            <a:pPr lvl="1"/>
            <a:r>
              <a:rPr lang="it-IT" sz="2400" dirty="0" smtClean="0"/>
              <a:t>Gli acquirenti devono competere per accaparrarsi il prodotto</a:t>
            </a:r>
          </a:p>
          <a:p>
            <a:pPr lvl="1"/>
            <a:r>
              <a:rPr lang="it-IT" sz="2400" b="1" dirty="0" smtClean="0"/>
              <a:t>Mercato del venditore</a:t>
            </a:r>
          </a:p>
          <a:p>
            <a:r>
              <a:rPr lang="it-IT" sz="2800" dirty="0" smtClean="0"/>
              <a:t>Se domanda &lt; capacità di offerta</a:t>
            </a:r>
          </a:p>
          <a:p>
            <a:pPr lvl="1"/>
            <a:r>
              <a:rPr lang="it-IT" sz="2400" dirty="0" smtClean="0"/>
              <a:t>I produttori dovranno competere tra loro per acquisire la domanda disponibile</a:t>
            </a:r>
          </a:p>
          <a:p>
            <a:pPr lvl="1"/>
            <a:r>
              <a:rPr lang="it-IT" sz="2400" dirty="0" smtClean="0"/>
              <a:t>Gli acquirenti hanno maggiori opzioni d’acquisto</a:t>
            </a:r>
          </a:p>
          <a:p>
            <a:pPr lvl="1"/>
            <a:r>
              <a:rPr lang="it-IT" sz="2400" b="1" dirty="0" smtClean="0"/>
              <a:t>Mercato del compratore</a:t>
            </a:r>
            <a:endParaRPr lang="it-IT" sz="2400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65423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Modello delle 5 forze di Porter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95683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58251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Concorrenza interna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Concentrazione</a:t>
            </a:r>
          </a:p>
          <a:p>
            <a:endParaRPr lang="it-IT" dirty="0" smtClean="0"/>
          </a:p>
          <a:p>
            <a:r>
              <a:rPr lang="it-IT" dirty="0" smtClean="0"/>
              <a:t>Differenziazione dell’offerta</a:t>
            </a:r>
          </a:p>
          <a:p>
            <a:endParaRPr lang="it-IT" dirty="0" smtClean="0"/>
          </a:p>
          <a:p>
            <a:r>
              <a:rPr lang="it-IT" dirty="0" smtClean="0"/>
              <a:t>Capacità produttiva</a:t>
            </a:r>
          </a:p>
          <a:p>
            <a:endParaRPr lang="it-IT" dirty="0" smtClean="0"/>
          </a:p>
          <a:p>
            <a:r>
              <a:rPr lang="it-IT" dirty="0" smtClean="0"/>
              <a:t>Struttura di costo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38874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Potere contrattuale fornitori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Percentuale di acquisti presso un fornitore</a:t>
            </a:r>
          </a:p>
          <a:p>
            <a:endParaRPr lang="it-IT" dirty="0"/>
          </a:p>
          <a:p>
            <a:r>
              <a:rPr lang="it-IT" dirty="0" smtClean="0"/>
              <a:t>Esistenza di prodotti sostitutivi</a:t>
            </a:r>
          </a:p>
          <a:p>
            <a:endParaRPr lang="it-IT" dirty="0"/>
          </a:p>
          <a:p>
            <a:r>
              <a:rPr lang="it-IT" i="1" dirty="0" err="1" smtClean="0"/>
              <a:t>Switching</a:t>
            </a:r>
            <a:r>
              <a:rPr lang="it-IT" i="1" dirty="0" smtClean="0"/>
              <a:t> </a:t>
            </a:r>
            <a:r>
              <a:rPr lang="it-IT" i="1" dirty="0" err="1" smtClean="0"/>
              <a:t>costs</a:t>
            </a:r>
            <a:endParaRPr lang="it-IT" i="1" dirty="0" smtClean="0"/>
          </a:p>
          <a:p>
            <a:endParaRPr lang="it-IT" dirty="0"/>
          </a:p>
          <a:p>
            <a:r>
              <a:rPr lang="it-IT" dirty="0" smtClean="0"/>
              <a:t>Minaccia di  integrazione verticale a valle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6421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Potere contrattuale clienti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Dimensione degli acquisti del cliente</a:t>
            </a:r>
          </a:p>
          <a:p>
            <a:endParaRPr lang="it-IT" dirty="0"/>
          </a:p>
          <a:p>
            <a:r>
              <a:rPr lang="it-IT" dirty="0" smtClean="0"/>
              <a:t>Concentrazione della clientela</a:t>
            </a:r>
          </a:p>
          <a:p>
            <a:endParaRPr lang="it-IT" dirty="0"/>
          </a:p>
          <a:p>
            <a:r>
              <a:rPr lang="it-IT" dirty="0" smtClean="0"/>
              <a:t>Minaccia di integrazione verticale a monte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81231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Potenziali nuovi entranti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Barriere all’entrata ed all’uscita</a:t>
            </a:r>
          </a:p>
          <a:p>
            <a:endParaRPr lang="it-IT" dirty="0"/>
          </a:p>
          <a:p>
            <a:r>
              <a:rPr lang="it-IT" dirty="0" smtClean="0"/>
              <a:t>Reazione delle imprese </a:t>
            </a:r>
            <a:r>
              <a:rPr lang="it-IT" i="1" dirty="0" err="1" smtClean="0"/>
              <a:t>incumbent</a:t>
            </a:r>
            <a:endParaRPr lang="it-IT" i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13186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Prodotti sostitutivi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Propensione del cliente alla sostituzione</a:t>
            </a:r>
          </a:p>
          <a:p>
            <a:endParaRPr lang="it-IT" dirty="0"/>
          </a:p>
          <a:p>
            <a:r>
              <a:rPr lang="it-IT" dirty="0" smtClean="0"/>
              <a:t>Fedeltà alla marca</a:t>
            </a:r>
          </a:p>
          <a:p>
            <a:endParaRPr lang="it-IT" dirty="0"/>
          </a:p>
          <a:p>
            <a:r>
              <a:rPr lang="it-IT" dirty="0" smtClean="0"/>
              <a:t>Costi di passaggio per il cliente</a:t>
            </a:r>
          </a:p>
          <a:p>
            <a:endParaRPr lang="it-IT" dirty="0" smtClean="0"/>
          </a:p>
          <a:p>
            <a:r>
              <a:rPr lang="it-IT" dirty="0" smtClean="0"/>
              <a:t>Elasticità incrociata dei prezzi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99942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Finalità dell’impresa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Organizzazione economica</a:t>
            </a:r>
          </a:p>
          <a:p>
            <a:pPr lvl="1"/>
            <a:r>
              <a:rPr lang="it-IT" sz="2400" dirty="0" smtClean="0"/>
              <a:t>Soddisfacimento di bisogni umani mediante la messa a frutto di risorse rivendibili in natura in misura limitata</a:t>
            </a:r>
          </a:p>
          <a:p>
            <a:r>
              <a:rPr lang="it-IT" sz="2800" dirty="0" smtClean="0"/>
              <a:t>Sistema sociale</a:t>
            </a:r>
          </a:p>
          <a:p>
            <a:pPr lvl="1"/>
            <a:r>
              <a:rPr lang="it-IT" sz="2400" dirty="0" smtClean="0"/>
              <a:t>Distributrice di ricchezza creata</a:t>
            </a:r>
            <a:r>
              <a:rPr lang="it-IT" sz="2400" dirty="0"/>
              <a:t>;</a:t>
            </a:r>
            <a:r>
              <a:rPr lang="it-IT" sz="2400" dirty="0" smtClean="0"/>
              <a:t> soddisfacimento dei bisogni di chi in essa opera</a:t>
            </a:r>
          </a:p>
          <a:p>
            <a:r>
              <a:rPr lang="it-IT" sz="2800" dirty="0" smtClean="0"/>
              <a:t>Struttura patrimoniale</a:t>
            </a:r>
          </a:p>
          <a:p>
            <a:pPr lvl="1"/>
            <a:r>
              <a:rPr lang="it-IT" sz="2400" dirty="0" smtClean="0"/>
              <a:t>Il capitale e la capacità imprenditoriale fanno capo ad un medesimo individuo o no?</a:t>
            </a:r>
          </a:p>
          <a:p>
            <a:pPr lvl="1"/>
            <a:endParaRPr lang="it-IT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1753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dirty="0" smtClean="0"/>
              <a:t>Finalità dei comportamenti imprenditoriali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Massimizzazione del profitto</a:t>
            </a:r>
          </a:p>
          <a:p>
            <a:endParaRPr lang="it-IT" dirty="0" smtClean="0"/>
          </a:p>
          <a:p>
            <a:r>
              <a:rPr lang="it-IT" dirty="0" smtClean="0"/>
              <a:t>Sopravvivenza aziendale</a:t>
            </a:r>
          </a:p>
          <a:p>
            <a:endParaRPr lang="it-IT" dirty="0" smtClean="0"/>
          </a:p>
          <a:p>
            <a:r>
              <a:rPr lang="it-IT" dirty="0" smtClean="0"/>
              <a:t>Sviluppo dimensionale</a:t>
            </a:r>
          </a:p>
          <a:p>
            <a:endParaRPr lang="it-IT" dirty="0" smtClean="0"/>
          </a:p>
          <a:p>
            <a:r>
              <a:rPr lang="it-IT" dirty="0" smtClean="0"/>
              <a:t>Limiti sociali alla massimizzazione del profitto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2707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Impresa - ambiente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42222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4656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Massimizzazione del profitto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Profitto</a:t>
            </a:r>
          </a:p>
          <a:p>
            <a:pPr lvl="1"/>
            <a:r>
              <a:rPr lang="it-IT" sz="2400" dirty="0"/>
              <a:t>C</a:t>
            </a:r>
            <a:r>
              <a:rPr lang="it-IT" sz="2400" dirty="0" smtClean="0"/>
              <a:t>ompenso che spetta all’imprenditore per l’organizzazione dei fattori produttivi</a:t>
            </a:r>
          </a:p>
          <a:p>
            <a:pPr lvl="1"/>
            <a:r>
              <a:rPr lang="it-IT" sz="2400" dirty="0" smtClean="0"/>
              <a:t>Quota destinata e ripagare il rischio aziendale</a:t>
            </a:r>
          </a:p>
          <a:p>
            <a:pPr lvl="1"/>
            <a:r>
              <a:rPr lang="it-IT" sz="2400" dirty="0" smtClean="0"/>
              <a:t>Premio per colui che promuove l’innovazione</a:t>
            </a:r>
          </a:p>
          <a:p>
            <a:pPr lvl="1"/>
            <a:r>
              <a:rPr lang="it-IT" sz="2400" dirty="0" smtClean="0"/>
              <a:t>Risultato dell’acquisizione di posizioni monopolistiche</a:t>
            </a:r>
          </a:p>
          <a:p>
            <a:r>
              <a:rPr lang="it-IT" sz="2800" dirty="0" smtClean="0"/>
              <a:t>La massimizzazione del profitto non può però prescindere da due considerazioni</a:t>
            </a:r>
          </a:p>
          <a:p>
            <a:pPr lvl="1"/>
            <a:r>
              <a:rPr lang="it-IT" sz="2400" i="1" dirty="0" smtClean="0"/>
              <a:t>Time </a:t>
            </a:r>
            <a:r>
              <a:rPr lang="it-IT" sz="2400" i="1" dirty="0" err="1" smtClean="0"/>
              <a:t>preference</a:t>
            </a:r>
            <a:endParaRPr lang="it-IT" sz="2400" i="1" dirty="0" smtClean="0"/>
          </a:p>
          <a:p>
            <a:pPr lvl="1"/>
            <a:r>
              <a:rPr lang="it-IT" sz="2400" i="1" dirty="0" err="1" smtClean="0"/>
              <a:t>Uncertainty</a:t>
            </a:r>
            <a:r>
              <a:rPr lang="it-IT" sz="2400" i="1" dirty="0" smtClean="0"/>
              <a:t> </a:t>
            </a:r>
            <a:r>
              <a:rPr lang="it-IT" sz="2400" i="1" dirty="0" err="1" smtClean="0"/>
              <a:t>conditions</a:t>
            </a:r>
            <a:r>
              <a:rPr lang="it-IT" sz="2400" dirty="0" smtClean="0"/>
              <a:t> </a:t>
            </a:r>
          </a:p>
          <a:p>
            <a:endParaRPr lang="it-IT" sz="2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42599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Sopravvivenza aziendale e sviluppo dimensionale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Dissociazione tra governo e proprietà dell’impresa</a:t>
            </a:r>
          </a:p>
          <a:p>
            <a:r>
              <a:rPr lang="it-IT" sz="2800" dirty="0" smtClean="0"/>
              <a:t>I dirigenti sono preoccupati della sopravvivenza dell’organizzazione, per garantirsi continuità di occupazione, ed al suo sviluppo dimensionale (fatturato e non profitto), per irrobustire la posizione dell’impresa</a:t>
            </a:r>
          </a:p>
          <a:p>
            <a:r>
              <a:rPr lang="it-IT" sz="2800" dirty="0" smtClean="0"/>
              <a:t>Livello stabile di profitto che consenta all’impresa di non correre rischi, di reinvestire nell’azienda stessa e nel portarla a crescere</a:t>
            </a:r>
            <a:endParaRPr lang="it-IT" sz="28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1723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Limiti sociali al massimo profitto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L’impresa è un sistema aperto che deve tener conto di tutti i possibili conflitti, che potrebbero scaturire dalla massimizzazione del profitto, nei confronti di:</a:t>
            </a:r>
          </a:p>
          <a:p>
            <a:pPr lvl="1"/>
            <a:r>
              <a:rPr lang="it-IT" sz="2400" dirty="0" smtClean="0"/>
              <a:t>Clienti</a:t>
            </a:r>
          </a:p>
          <a:p>
            <a:pPr lvl="1"/>
            <a:r>
              <a:rPr lang="it-IT" sz="2400" dirty="0" smtClean="0"/>
              <a:t>Concorrenti</a:t>
            </a:r>
          </a:p>
          <a:p>
            <a:pPr lvl="1"/>
            <a:r>
              <a:rPr lang="it-IT" sz="2400" dirty="0" smtClean="0"/>
              <a:t>Lavoratori</a:t>
            </a:r>
          </a:p>
          <a:p>
            <a:pPr lvl="1"/>
            <a:r>
              <a:rPr lang="it-IT" sz="2400" dirty="0" smtClean="0"/>
              <a:t>Fornitori</a:t>
            </a:r>
          </a:p>
          <a:p>
            <a:pPr lvl="1"/>
            <a:r>
              <a:rPr lang="it-IT" sz="2400" dirty="0" smtClean="0"/>
              <a:t>Finanziatori</a:t>
            </a:r>
          </a:p>
          <a:p>
            <a:pPr lvl="1"/>
            <a:r>
              <a:rPr lang="it-IT" sz="2400" dirty="0" smtClean="0"/>
              <a:t>Distributori</a:t>
            </a:r>
          </a:p>
          <a:p>
            <a:pPr lvl="1"/>
            <a:r>
              <a:rPr lang="it-IT" sz="2400" dirty="0" smtClean="0"/>
              <a:t>Pubblica amministrazione</a:t>
            </a:r>
            <a:endParaRPr lang="it-IT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1100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Ambiente istituzionale-legislativo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Forma di governo ed ordinamento legislativo prevalenti nel territorio considerato</a:t>
            </a:r>
          </a:p>
          <a:p>
            <a:r>
              <a:rPr lang="it-IT" dirty="0" smtClean="0"/>
              <a:t>Controllo dei poteri esterni</a:t>
            </a:r>
          </a:p>
          <a:p>
            <a:r>
              <a:rPr lang="it-IT" dirty="0" smtClean="0"/>
              <a:t>Regime più o meno liberista</a:t>
            </a:r>
          </a:p>
          <a:p>
            <a:r>
              <a:rPr lang="it-IT" dirty="0" smtClean="0"/>
              <a:t>Imposizione fiscale</a:t>
            </a:r>
          </a:p>
          <a:p>
            <a:r>
              <a:rPr lang="it-IT" dirty="0" smtClean="0"/>
              <a:t>Norme a tutela del lavoro</a:t>
            </a:r>
          </a:p>
          <a:p>
            <a:r>
              <a:rPr lang="it-IT" dirty="0" smtClean="0"/>
              <a:t>Norme a tutela dell’ambiente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713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Ambiente culturale-tecnologico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Contesto entro cui si affermano le manifestazioni tradizionali della vita materiale, sociale e spirituale di un popolo</a:t>
            </a:r>
          </a:p>
          <a:p>
            <a:r>
              <a:rPr lang="it-IT" dirty="0" smtClean="0"/>
              <a:t>La cultura modella il comportamento dell’uomo quale cittadino, consumatore, prestatore d’opera</a:t>
            </a:r>
          </a:p>
          <a:p>
            <a:r>
              <a:rPr lang="it-IT" dirty="0" smtClean="0"/>
              <a:t>La tecnologia influenza l’impiego delle risorse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3800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Ambiente demografico-sociale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Struttura della popolazione residente e relazioni tra gli individui ed i gruppi che la compongono</a:t>
            </a:r>
          </a:p>
          <a:p>
            <a:r>
              <a:rPr lang="it-IT" dirty="0" smtClean="0"/>
              <a:t>Ripartizioni per genere, classi di età, reddito, livello di scolarizzazione, condizione professionale</a:t>
            </a:r>
          </a:p>
          <a:p>
            <a:r>
              <a:rPr lang="it-IT" dirty="0" smtClean="0"/>
              <a:t>La stratificazione sociale determina i modelli di riferimento per i singoli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511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Ambiente economico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Sistema generale dell’economia che regola la vita di una certa collettività</a:t>
            </a:r>
          </a:p>
          <a:p>
            <a:r>
              <a:rPr lang="it-IT" dirty="0" smtClean="0"/>
              <a:t>Economia di mercato vs. economia di piano</a:t>
            </a:r>
          </a:p>
          <a:p>
            <a:r>
              <a:rPr lang="it-IT" dirty="0" smtClean="0"/>
              <a:t>Economia di intervento</a:t>
            </a:r>
          </a:p>
          <a:p>
            <a:r>
              <a:rPr lang="it-IT" dirty="0" smtClean="0"/>
              <a:t>Privatizzazioni</a:t>
            </a:r>
          </a:p>
          <a:p>
            <a:r>
              <a:rPr lang="it-IT" dirty="0" smtClean="0"/>
              <a:t>Stato sociale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2196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Impresa - mercato</a:t>
            </a:r>
            <a:endParaRPr lang="it-IT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8628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1448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Mercati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800" dirty="0" smtClean="0"/>
              <a:t>Mercato del lavoro</a:t>
            </a:r>
          </a:p>
          <a:p>
            <a:pPr lvl="1"/>
            <a:r>
              <a:rPr lang="it-IT" sz="2400" dirty="0" smtClean="0"/>
              <a:t>Offerta di forza-lavoro</a:t>
            </a:r>
          </a:p>
          <a:p>
            <a:r>
              <a:rPr lang="it-IT" sz="2800" dirty="0" smtClean="0"/>
              <a:t>Mercato della produzione</a:t>
            </a:r>
          </a:p>
          <a:p>
            <a:pPr lvl="1"/>
            <a:r>
              <a:rPr lang="it-IT" sz="2400" dirty="0" smtClean="0"/>
              <a:t>Produttori di materie prime, semilavorati, macchinari e impianti, materiali di consumo, servizi</a:t>
            </a:r>
          </a:p>
          <a:p>
            <a:r>
              <a:rPr lang="it-IT" sz="2800" dirty="0" smtClean="0"/>
              <a:t>Mercato finanziario</a:t>
            </a:r>
          </a:p>
          <a:p>
            <a:pPr lvl="1"/>
            <a:r>
              <a:rPr lang="it-IT" sz="2400" dirty="0" smtClean="0"/>
              <a:t>Intermediari finanziari e prestatori di capitale</a:t>
            </a:r>
          </a:p>
          <a:p>
            <a:r>
              <a:rPr lang="it-IT" sz="2800" dirty="0" smtClean="0"/>
              <a:t>Mercato delle vendite</a:t>
            </a:r>
          </a:p>
          <a:p>
            <a:pPr lvl="1"/>
            <a:r>
              <a:rPr lang="it-IT" sz="2400" dirty="0" smtClean="0"/>
              <a:t>Acquirenti dei beni e servizi prodotti</a:t>
            </a:r>
            <a:endParaRPr lang="it-IT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FF3BB-7B2E-49AF-B619-BD7DA4AC93F9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6814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1502</TotalTime>
  <Words>1161</Words>
  <Application>Microsoft Office PowerPoint</Application>
  <PresentationFormat>Presentazione su schermo (4:3)</PresentationFormat>
  <Paragraphs>249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3" baseType="lpstr">
      <vt:lpstr>Tema di Office</vt:lpstr>
      <vt:lpstr>L’impresa nel sistema ambiente-mercato Il modello delle 5 forze di Porter I fini dell’impresa</vt:lpstr>
      <vt:lpstr>Impresa come sistema socio-tecnico</vt:lpstr>
      <vt:lpstr>Impresa - ambiente</vt:lpstr>
      <vt:lpstr>Ambiente istituzionale-legislativo</vt:lpstr>
      <vt:lpstr>Ambiente culturale-tecnologico</vt:lpstr>
      <vt:lpstr>Ambiente demografico-sociale</vt:lpstr>
      <vt:lpstr>Ambiente economico</vt:lpstr>
      <vt:lpstr>Impresa - mercato</vt:lpstr>
      <vt:lpstr>Mercati</vt:lpstr>
      <vt:lpstr>Forme di mercato</vt:lpstr>
      <vt:lpstr>Grado di concentrazione della domanda</vt:lpstr>
      <vt:lpstr>Grado di elasticità e di differenziazione della domanda</vt:lpstr>
      <vt:lpstr>Grado di concentrazione dell’offerta</vt:lpstr>
      <vt:lpstr>Monopolio</vt:lpstr>
      <vt:lpstr>Monopolio discriminante</vt:lpstr>
      <vt:lpstr>Concorrenza perfetta</vt:lpstr>
      <vt:lpstr>Grado di differenziazione dei prodotti</vt:lpstr>
      <vt:lpstr>Oligopolio</vt:lpstr>
      <vt:lpstr>Concorrenza monopolistica</vt:lpstr>
      <vt:lpstr>Barriere all’ingresso ed all’uscita</vt:lpstr>
      <vt:lpstr>Equilibrio tra domanda ed offerta</vt:lpstr>
      <vt:lpstr>Modello delle 5 forze di Porter</vt:lpstr>
      <vt:lpstr>Concorrenza interna</vt:lpstr>
      <vt:lpstr>Potere contrattuale fornitori</vt:lpstr>
      <vt:lpstr>Potere contrattuale clienti</vt:lpstr>
      <vt:lpstr>Potenziali nuovi entranti </vt:lpstr>
      <vt:lpstr>Prodotti sostitutivi</vt:lpstr>
      <vt:lpstr>Finalità dell’impresa</vt:lpstr>
      <vt:lpstr>Finalità dei comportamenti imprenditoriali</vt:lpstr>
      <vt:lpstr>Massimizzazione del profitto</vt:lpstr>
      <vt:lpstr>Sopravvivenza aziendale e sviluppo dimensionale</vt:lpstr>
      <vt:lpstr>Limiti sociali al massimo profitto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riemma</dc:creator>
  <cp:lastModifiedBy>Utente</cp:lastModifiedBy>
  <cp:revision>166</cp:revision>
  <dcterms:created xsi:type="dcterms:W3CDTF">2012-02-03T10:33:16Z</dcterms:created>
  <dcterms:modified xsi:type="dcterms:W3CDTF">2015-05-18T14:44:26Z</dcterms:modified>
</cp:coreProperties>
</file>